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325" r:id="rId2"/>
    <p:sldId id="257" r:id="rId3"/>
    <p:sldId id="312" r:id="rId4"/>
    <p:sldId id="311" r:id="rId5"/>
    <p:sldId id="313" r:id="rId6"/>
    <p:sldId id="258" r:id="rId7"/>
    <p:sldId id="259" r:id="rId8"/>
    <p:sldId id="314" r:id="rId9"/>
    <p:sldId id="322" r:id="rId10"/>
    <p:sldId id="260" r:id="rId11"/>
    <p:sldId id="261" r:id="rId12"/>
    <p:sldId id="321" r:id="rId13"/>
    <p:sldId id="318" r:id="rId14"/>
    <p:sldId id="319" r:id="rId15"/>
    <p:sldId id="315" r:id="rId16"/>
    <p:sldId id="317" r:id="rId17"/>
    <p:sldId id="320" r:id="rId18"/>
    <p:sldId id="304" r:id="rId19"/>
  </p:sldIdLst>
  <p:sldSz cx="9144000" cy="5143500" type="screen16x9"/>
  <p:notesSz cx="6858000" cy="9144000"/>
  <p:embeddedFontLst>
    <p:embeddedFont>
      <p:font typeface="Chakra Petch Medium" pitchFamily="2" charset="-34"/>
      <p:regular r:id="rId21"/>
      <p:bold r:id="rId22"/>
      <p:italic r:id="rId23"/>
      <p:boldItalic r:id="rId24"/>
    </p:embeddedFont>
    <p:embeddedFont>
      <p:font typeface="Fira Code" panose="020B0809050000020004" pitchFamily="49" charset="0"/>
      <p:regular r:id="rId25"/>
      <p:bold r:id="rId26"/>
    </p:embeddedFont>
    <p:embeddedFont>
      <p:font typeface="Roboto Condensed Light" panose="020F0302020204030204" pitchFamily="34" charset="0"/>
      <p:regular r:id="rId27"/>
      <p: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8" roundtripDataSignature="AMtx7mibHPMnMHU26eLREmSdZCYq8tLk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24"/>
    <p:restoredTop sz="53605"/>
  </p:normalViewPr>
  <p:slideViewPr>
    <p:cSldViewPr snapToGrid="0" snapToObjects="1">
      <p:cViewPr varScale="1">
        <p:scale>
          <a:sx n="87" d="100"/>
          <a:sy n="87" d="100"/>
        </p:scale>
        <p:origin x="2144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5" d="100"/>
        <a:sy n="155" d="100"/>
      </p:scale>
      <p:origin x="0" y="0"/>
    </p:cViewPr>
  </p:notesTextViewPr>
  <p:notesViewPr>
    <p:cSldViewPr snapToGrid="0" snapToObjects="1">
      <p:cViewPr varScale="1">
        <p:scale>
          <a:sx n="126" d="100"/>
          <a:sy n="126" d="100"/>
        </p:scale>
        <p:origin x="447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68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72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gif>
</file>

<file path=ppt/media/image21.jpe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Hi and welcome,</a:t>
            </a:r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I want to thank…. For having me.</a:t>
            </a:r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sz="1800" b="0" i="0" u="none" strike="noStrike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Today we are going to dive into the world of Chrome extensions, 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Tx/>
              <a:buChar char="-"/>
            </a:pPr>
            <a:r>
              <a:rPr lang="en-US" sz="1800" b="0" i="0" u="none" strike="noStrike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Build an extension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Tx/>
              <a:buChar char="-"/>
            </a:pPr>
            <a:r>
              <a:rPr lang="en-US" sz="1800" b="0" i="0" u="none" strike="noStrike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See how can they be exploited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Tx/>
              <a:buChar char="-"/>
            </a:pPr>
            <a:r>
              <a:rPr lang="en-US" sz="1800" b="0" i="0" u="none" strike="noStrike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and what does the future hold for them</a:t>
            </a:r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en-US" sz="1800" b="0" i="0" u="none" strike="noStrike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</a:br>
            <a:r>
              <a:rPr lang="en-US" sz="1800" b="0" i="0" u="none" strike="noStrike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Feel free to ask anything, I will do my best to answer</a:t>
            </a:r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en-US" b="0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99325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7806fc7f7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7806fc7f7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7806fc7f7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7806fc7f7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7806fc7f7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7806fc7f7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56861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L" dirty="0"/>
              <a:t>There are over 180,000 chrome extensions</a:t>
            </a:r>
          </a:p>
          <a:p>
            <a:endParaRPr lang="en-IL" dirty="0"/>
          </a:p>
          <a:p>
            <a:r>
              <a:rPr lang="en-IL" dirty="0"/>
              <a:t>Who is responsible for protecting the users</a:t>
            </a:r>
          </a:p>
          <a:p>
            <a:endParaRPr lang="en-IL" dirty="0"/>
          </a:p>
          <a:p>
            <a:r>
              <a:rPr lang="en-IL" dirty="0"/>
              <a:t>Should a website protect itself from the browser</a:t>
            </a:r>
          </a:p>
          <a:p>
            <a:endParaRPr lang="en-IL" dirty="0"/>
          </a:p>
          <a:p>
            <a:r>
              <a:rPr lang="en-IL" dirty="0"/>
              <a:t>Who </a:t>
            </a:r>
            <a:r>
              <a:rPr lang="en-US" dirty="0"/>
              <a:t>is under attack, and can this be a different vector of attack, maybe take advantage of a logged in user and get privileges </a:t>
            </a:r>
            <a:endParaRPr lang="en-IL" dirty="0"/>
          </a:p>
          <a:p>
            <a:endParaRPr lang="en-IL" dirty="0"/>
          </a:p>
          <a:p>
            <a:r>
              <a:rPr lang="en-IL" dirty="0"/>
              <a:t>Chrome extensions have been with us for at least 12 years, How is this the status for so long?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12331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L" dirty="0"/>
              <a:t>There are over 180,000 chrome extensions</a:t>
            </a:r>
          </a:p>
          <a:p>
            <a:endParaRPr lang="en-IL" dirty="0"/>
          </a:p>
          <a:p>
            <a:r>
              <a:rPr lang="en-IL" dirty="0"/>
              <a:t>Who is responsible for protecting the users</a:t>
            </a:r>
          </a:p>
          <a:p>
            <a:endParaRPr lang="en-IL" dirty="0"/>
          </a:p>
          <a:p>
            <a:r>
              <a:rPr lang="en-IL" dirty="0"/>
              <a:t>Should a website protect itself from the browser</a:t>
            </a:r>
          </a:p>
          <a:p>
            <a:endParaRPr lang="en-IL" dirty="0"/>
          </a:p>
          <a:p>
            <a:r>
              <a:rPr lang="en-IL" dirty="0"/>
              <a:t>Who </a:t>
            </a:r>
            <a:r>
              <a:rPr lang="en-US" dirty="0"/>
              <a:t>is under attack, and can this be a different vector of attack, maybe take advantage of a logged in user and get privileges </a:t>
            </a:r>
            <a:endParaRPr lang="en-IL" dirty="0"/>
          </a:p>
          <a:p>
            <a:endParaRPr lang="en-IL" dirty="0"/>
          </a:p>
          <a:p>
            <a:r>
              <a:rPr lang="en-IL" dirty="0"/>
              <a:t>Chrome extensions have been with us for at least 12 years, How is this the status for so long?</a:t>
            </a:r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852296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0" name="Google Shape;580;p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</a:rPr>
              <a:t>So, as we said, I’m Asaf, I work for Evinced, we’re hiring for various roles </a:t>
            </a:r>
            <a:r>
              <a:rPr lang="en-US" sz="1800" dirty="0">
                <a:solidFill>
                  <a:schemeClr val="dk1"/>
                </a:solidFill>
                <a:sym typeface="Wingdings" pitchFamily="2" charset="2"/>
              </a:rPr>
              <a:t></a:t>
            </a:r>
          </a:p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chemeClr val="dk1"/>
              </a:solidFill>
              <a:sym typeface="Wingdings" pitchFamily="2" charset="2"/>
            </a:endParaRPr>
          </a:p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chemeClr val="dk1"/>
              </a:solidFill>
              <a:sym typeface="Wingdings" pitchFamily="2" charset="2"/>
            </a:endParaRPr>
          </a:p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</a:rPr>
              <a:t>It was a pleasure talking here today,</a:t>
            </a:r>
            <a:br>
              <a:rPr lang="en-US" sz="1800" dirty="0">
                <a:solidFill>
                  <a:schemeClr val="dk1"/>
                </a:solidFill>
              </a:rPr>
            </a:b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You're welcomed to reach me on LinkedIn, </a:t>
            </a:r>
          </a:p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chemeClr val="dk1"/>
              </a:solidFill>
            </a:endParaRPr>
          </a:p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</a:rPr>
              <a:t>I'll see you in the Q&amp;A session in a few minutes.</a:t>
            </a:r>
            <a:br>
              <a:rPr lang="en-US" sz="1800" dirty="0">
                <a:solidFill>
                  <a:schemeClr val="dk1"/>
                </a:solidFill>
              </a:rPr>
            </a:b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And if you hesitate, remember that Accessibility is more accessible than you think.</a:t>
            </a:r>
            <a:endParaRPr dirty="0">
              <a:solidFill>
                <a:schemeClr val="dk1"/>
              </a:solidFill>
            </a:endParaRPr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8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</a:rPr>
              <a:t>The first time I had an accessibility task, a few years ago, it was a success on one hand, but a complete failure on the other hand.</a:t>
            </a:r>
            <a:br>
              <a:rPr lang="en-US" sz="1800" dirty="0">
                <a:solidFill>
                  <a:schemeClr val="dk1"/>
                </a:solidFill>
              </a:rPr>
            </a:b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We had an application and we worked hard to make it accessible, applying many patches and specific a11y code into it,</a:t>
            </a: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but </a:t>
            </a:r>
            <a:r>
              <a:rPr lang="en-US" sz="1800" dirty="0" err="1">
                <a:solidFill>
                  <a:schemeClr val="dk1"/>
                </a:solidFill>
              </a:rPr>
              <a:t>everytime</a:t>
            </a:r>
            <a:r>
              <a:rPr lang="en-US" sz="1800" dirty="0">
                <a:solidFill>
                  <a:schemeClr val="dk1"/>
                </a:solidFill>
              </a:rPr>
              <a:t> we had to change the appearance of the applications, things started to break.</a:t>
            </a:r>
            <a:br>
              <a:rPr lang="en-US" sz="1800" dirty="0">
                <a:solidFill>
                  <a:schemeClr val="dk1"/>
                </a:solidFill>
              </a:rPr>
            </a:br>
            <a:br>
              <a:rPr lang="en-US" sz="1800" dirty="0">
                <a:solidFill>
                  <a:schemeClr val="dk1"/>
                </a:solidFill>
              </a:rPr>
            </a:br>
            <a:r>
              <a:rPr lang="en-US" sz="1800" dirty="0">
                <a:solidFill>
                  <a:schemeClr val="dk1"/>
                </a:solidFill>
              </a:rPr>
              <a:t>A lot like this:</a:t>
            </a:r>
            <a:endParaRPr dirty="0"/>
          </a:p>
        </p:txBody>
      </p:sp>
      <p:sp>
        <p:nvSpPr>
          <p:cNvPr id="157" name="Google Shape;1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למטרות לימודיות בלבד</a:t>
            </a:r>
          </a:p>
          <a:p>
            <a:r>
              <a:rPr lang="he-IL" dirty="0"/>
              <a:t>אני לא עושה את זה</a:t>
            </a:r>
          </a:p>
          <a:p>
            <a:r>
              <a:rPr lang="he-IL" dirty="0"/>
              <a:t>החברה שאני עובד בה לא עושה את הדברים האלה</a:t>
            </a:r>
          </a:p>
          <a:p>
            <a:endParaRPr lang="he-IL" dirty="0"/>
          </a:p>
          <a:p>
            <a:endParaRPr lang="he-IL" dirty="0"/>
          </a:p>
          <a:p>
            <a:endParaRPr lang="he-IL" dirty="0"/>
          </a:p>
          <a:p>
            <a:r>
              <a:rPr lang="he-IL" dirty="0"/>
              <a:t>אבל אנשים אחרים כן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492660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IL" dirty="0"/>
              <a:t>Let’s start with a story</a:t>
            </a:r>
          </a:p>
          <a:p>
            <a:pPr marL="457200" marR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IL" dirty="0"/>
              <a:t>Imaging you are a web developer, or someone else working on a day to day basis with their computer</a:t>
            </a:r>
          </a:p>
          <a:p>
            <a:pPr marL="457200" marR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dirty="0"/>
              <a:t>And the browser is getting heavier, slower. Hard to use.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So you hear about an extension called the Great Suspender which shuts down unused tabs</a:t>
            </a:r>
          </a:p>
          <a:p>
            <a:pPr marL="457200" marR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dirty="0"/>
              <a:t>And it works!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So you tell your friends, and they are installing it – all 100,000+ of them.</a:t>
            </a:r>
          </a:p>
          <a:p>
            <a:pPr marL="457200" marR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endParaRPr lang="en-US" dirty="0"/>
          </a:p>
          <a:p>
            <a:pPr marL="457200" marR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endParaRPr lang="en-US" dirty="0"/>
          </a:p>
          <a:p>
            <a:pPr marL="457200" marR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dirty="0"/>
              <a:t>And one day you find that</a:t>
            </a:r>
          </a:p>
          <a:p>
            <a:pPr marL="457200" marR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4210239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L" dirty="0"/>
              <a:t>It was malware, and you are infected.</a:t>
            </a:r>
          </a:p>
          <a:p>
            <a:r>
              <a:rPr lang="en-IL" dirty="0"/>
              <a:t>Not by Phishing or by plugging a USB drive to your laptop while you’re at the pull.</a:t>
            </a:r>
          </a:p>
          <a:p>
            <a:endParaRPr lang="en-IL" dirty="0"/>
          </a:p>
          <a:p>
            <a:r>
              <a:rPr lang="en-IL" dirty="0"/>
              <a:t>By an extensions that did something good, and you installed it.</a:t>
            </a:r>
          </a:p>
          <a:p>
            <a:endParaRPr lang="en-IL" dirty="0"/>
          </a:p>
          <a:p>
            <a:r>
              <a:rPr lang="en-IL" dirty="0"/>
              <a:t>So how does it happen?</a:t>
            </a:r>
            <a:br>
              <a:rPr lang="en-IL" dirty="0"/>
            </a:br>
            <a:br>
              <a:rPr lang="en-IL" dirty="0"/>
            </a:br>
            <a:r>
              <a:rPr lang="en-IL" dirty="0"/>
              <a:t>That’s what we are going to break down today</a:t>
            </a:r>
          </a:p>
          <a:p>
            <a:endParaRPr lang="en-IL" dirty="0"/>
          </a:p>
          <a:p>
            <a:endParaRPr lang="en-IL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21562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7806fc7f7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7806fc7f7d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guess you have some kind of extension installed on your machine, do you want to share?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7806fc7f7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7806fc7f7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note about frameworks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L" dirty="0"/>
              <a:t>We have all that we need, let’s dive into the code</a:t>
            </a:r>
          </a:p>
        </p:txBody>
      </p:sp>
    </p:spTree>
    <p:extLst>
      <p:ext uri="{BB962C8B-B14F-4D97-AF65-F5344CB8AC3E}">
        <p14:creationId xmlns:p14="http://schemas.microsoft.com/office/powerpoint/2010/main" val="1013835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442170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52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10" name="Google Shape;10;p52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" name="Google Shape;11;p52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" name="Google Shape;12;p52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" name="Google Shape;13;p52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52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5" name="Google Shape;15;p52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name="adj" fmla="val 204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" name="Google Shape;16;p52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17" name="Google Shape;17;p52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52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name="adj1" fmla="val 2352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9" name="Google Shape;19;p52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0" name="Google Shape;20;p52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21" name="Google Shape;21;p52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" name="Google Shape;22;p52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23" name="Google Shape;23;p52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004" extrusionOk="0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52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avLst/>
                <a:gdLst/>
                <a:ahLst/>
                <a:cxnLst/>
                <a:rect l="l" t="t" r="r" b="b"/>
                <a:pathLst>
                  <a:path w="11043" h="11042" extrusionOk="0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5" name="Google Shape;25;p52"/>
          <p:cNvSpPr txBox="1">
            <a:spLocks noGrp="1"/>
          </p:cNvSpPr>
          <p:nvPr>
            <p:ph type="title"/>
          </p:nvPr>
        </p:nvSpPr>
        <p:spPr>
          <a:xfrm>
            <a:off x="1908675" y="2364788"/>
            <a:ext cx="53265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52"/>
          <p:cNvSpPr txBox="1">
            <a:spLocks noGrp="1"/>
          </p:cNvSpPr>
          <p:nvPr>
            <p:ph type="title" idx="2"/>
          </p:nvPr>
        </p:nvSpPr>
        <p:spPr>
          <a:xfrm>
            <a:off x="2996625" y="1522988"/>
            <a:ext cx="3150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7" name="Google Shape;27;p52"/>
          <p:cNvSpPr txBox="1">
            <a:spLocks noGrp="1"/>
          </p:cNvSpPr>
          <p:nvPr>
            <p:ph type="subTitle" idx="1"/>
          </p:nvPr>
        </p:nvSpPr>
        <p:spPr>
          <a:xfrm>
            <a:off x="1908825" y="3310913"/>
            <a:ext cx="5326500" cy="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54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54" name="Google Shape;54;p54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" name="Google Shape;55;p54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" name="Google Shape;56;p54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" name="Google Shape;57;p54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54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59" name="Google Shape;59;p54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name="adj" fmla="val 204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" name="Google Shape;60;p54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61" name="Google Shape;61;p54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54"/>
            <p:cNvSpPr/>
            <p:nvPr/>
          </p:nvSpPr>
          <p:spPr>
            <a:xfrm>
              <a:off x="234375" y="110636"/>
              <a:ext cx="256800" cy="256800"/>
            </a:xfrm>
            <a:prstGeom prst="mathMultiply">
              <a:avLst>
                <a:gd name="adj1" fmla="val 2352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3" name="Google Shape;63;p54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4" name="Google Shape;64;p54"/>
          <p:cNvGrpSpPr/>
          <p:nvPr/>
        </p:nvGrpSpPr>
        <p:grpSpPr>
          <a:xfrm>
            <a:off x="6760300" y="117804"/>
            <a:ext cx="2161200" cy="256800"/>
            <a:chOff x="6760300" y="96350"/>
            <a:chExt cx="2161200" cy="256800"/>
          </a:xfrm>
        </p:grpSpPr>
        <p:sp>
          <p:nvSpPr>
            <p:cNvPr id="65" name="Google Shape;65;p54"/>
            <p:cNvSpPr/>
            <p:nvPr/>
          </p:nvSpPr>
          <p:spPr>
            <a:xfrm>
              <a:off x="6760300" y="96350"/>
              <a:ext cx="2161200" cy="2568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6" name="Google Shape;66;p54"/>
            <p:cNvGrpSpPr/>
            <p:nvPr/>
          </p:nvGrpSpPr>
          <p:grpSpPr>
            <a:xfrm>
              <a:off x="8683881" y="115948"/>
              <a:ext cx="159362" cy="217605"/>
              <a:chOff x="2025348" y="3145361"/>
              <a:chExt cx="406327" cy="554831"/>
            </a:xfrm>
          </p:grpSpPr>
          <p:sp>
            <p:nvSpPr>
              <p:cNvPr id="67" name="Google Shape;67;p54"/>
              <p:cNvSpPr/>
              <p:nvPr/>
            </p:nvSpPr>
            <p:spPr>
              <a:xfrm>
                <a:off x="2173889" y="3589660"/>
                <a:ext cx="184122" cy="110532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004" extrusionOk="0">
                    <a:moveTo>
                      <a:pt x="1001" y="1"/>
                    </a:moveTo>
                    <a:lnTo>
                      <a:pt x="1001" y="1002"/>
                    </a:lnTo>
                    <a:lnTo>
                      <a:pt x="0" y="1002"/>
                    </a:lnTo>
                    <a:lnTo>
                      <a:pt x="0" y="2002"/>
                    </a:lnTo>
                    <a:lnTo>
                      <a:pt x="1001" y="2002"/>
                    </a:lnTo>
                    <a:lnTo>
                      <a:pt x="1001" y="3003"/>
                    </a:lnTo>
                    <a:lnTo>
                      <a:pt x="4003" y="3003"/>
                    </a:lnTo>
                    <a:lnTo>
                      <a:pt x="4003" y="2002"/>
                    </a:lnTo>
                    <a:lnTo>
                      <a:pt x="5004" y="2002"/>
                    </a:lnTo>
                    <a:lnTo>
                      <a:pt x="5004" y="1002"/>
                    </a:lnTo>
                    <a:lnTo>
                      <a:pt x="4003" y="1002"/>
                    </a:lnTo>
                    <a:lnTo>
                      <a:pt x="4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54"/>
              <p:cNvSpPr/>
              <p:nvPr/>
            </p:nvSpPr>
            <p:spPr>
              <a:xfrm>
                <a:off x="2025348" y="3145361"/>
                <a:ext cx="406327" cy="406290"/>
              </a:xfrm>
              <a:custGeom>
                <a:avLst/>
                <a:gdLst/>
                <a:ahLst/>
                <a:cxnLst/>
                <a:rect l="l" t="t" r="r" b="b"/>
                <a:pathLst>
                  <a:path w="11043" h="11042" extrusionOk="0">
                    <a:moveTo>
                      <a:pt x="3003" y="1"/>
                    </a:moveTo>
                    <a:lnTo>
                      <a:pt x="3003" y="1001"/>
                    </a:lnTo>
                    <a:lnTo>
                      <a:pt x="1002" y="1001"/>
                    </a:lnTo>
                    <a:lnTo>
                      <a:pt x="1002" y="2002"/>
                    </a:lnTo>
                    <a:lnTo>
                      <a:pt x="1" y="2002"/>
                    </a:lnTo>
                    <a:lnTo>
                      <a:pt x="1" y="3003"/>
                    </a:lnTo>
                    <a:lnTo>
                      <a:pt x="1" y="4037"/>
                    </a:lnTo>
                    <a:lnTo>
                      <a:pt x="1" y="5038"/>
                    </a:lnTo>
                    <a:lnTo>
                      <a:pt x="1" y="6038"/>
                    </a:lnTo>
                    <a:lnTo>
                      <a:pt x="3003" y="6038"/>
                    </a:lnTo>
                    <a:lnTo>
                      <a:pt x="3003" y="5038"/>
                    </a:lnTo>
                    <a:lnTo>
                      <a:pt x="3003" y="4037"/>
                    </a:lnTo>
                    <a:lnTo>
                      <a:pt x="3003" y="3003"/>
                    </a:lnTo>
                    <a:lnTo>
                      <a:pt x="3003" y="2002"/>
                    </a:lnTo>
                    <a:lnTo>
                      <a:pt x="4037" y="2002"/>
                    </a:lnTo>
                    <a:lnTo>
                      <a:pt x="4037" y="1001"/>
                    </a:lnTo>
                    <a:lnTo>
                      <a:pt x="7039" y="1001"/>
                    </a:lnTo>
                    <a:lnTo>
                      <a:pt x="7039" y="2002"/>
                    </a:lnTo>
                    <a:lnTo>
                      <a:pt x="8040" y="2002"/>
                    </a:lnTo>
                    <a:lnTo>
                      <a:pt x="8040" y="3003"/>
                    </a:lnTo>
                    <a:lnTo>
                      <a:pt x="8040" y="4037"/>
                    </a:lnTo>
                    <a:lnTo>
                      <a:pt x="8040" y="5038"/>
                    </a:lnTo>
                    <a:lnTo>
                      <a:pt x="8040" y="6038"/>
                    </a:lnTo>
                    <a:lnTo>
                      <a:pt x="7039" y="6038"/>
                    </a:lnTo>
                    <a:lnTo>
                      <a:pt x="7039" y="7039"/>
                    </a:lnTo>
                    <a:lnTo>
                      <a:pt x="6038" y="7039"/>
                    </a:lnTo>
                    <a:lnTo>
                      <a:pt x="6038" y="8040"/>
                    </a:lnTo>
                    <a:lnTo>
                      <a:pt x="5038" y="8040"/>
                    </a:lnTo>
                    <a:lnTo>
                      <a:pt x="5038" y="9040"/>
                    </a:lnTo>
                    <a:lnTo>
                      <a:pt x="5038" y="10041"/>
                    </a:lnTo>
                    <a:lnTo>
                      <a:pt x="5038" y="11042"/>
                    </a:lnTo>
                    <a:lnTo>
                      <a:pt x="8040" y="11042"/>
                    </a:lnTo>
                    <a:lnTo>
                      <a:pt x="8040" y="10041"/>
                    </a:lnTo>
                    <a:lnTo>
                      <a:pt x="8040" y="9040"/>
                    </a:lnTo>
                    <a:lnTo>
                      <a:pt x="8040" y="8040"/>
                    </a:lnTo>
                    <a:lnTo>
                      <a:pt x="9041" y="8040"/>
                    </a:lnTo>
                    <a:lnTo>
                      <a:pt x="9041" y="7039"/>
                    </a:lnTo>
                    <a:lnTo>
                      <a:pt x="10041" y="7039"/>
                    </a:lnTo>
                    <a:lnTo>
                      <a:pt x="10041" y="6038"/>
                    </a:lnTo>
                    <a:lnTo>
                      <a:pt x="11042" y="6038"/>
                    </a:lnTo>
                    <a:lnTo>
                      <a:pt x="11042" y="5038"/>
                    </a:lnTo>
                    <a:lnTo>
                      <a:pt x="11042" y="4037"/>
                    </a:lnTo>
                    <a:lnTo>
                      <a:pt x="11042" y="3003"/>
                    </a:lnTo>
                    <a:lnTo>
                      <a:pt x="11042" y="2002"/>
                    </a:lnTo>
                    <a:lnTo>
                      <a:pt x="10041" y="2002"/>
                    </a:lnTo>
                    <a:lnTo>
                      <a:pt x="10041" y="1001"/>
                    </a:lnTo>
                    <a:lnTo>
                      <a:pt x="8040" y="1001"/>
                    </a:lnTo>
                    <a:lnTo>
                      <a:pt x="80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9" name="Google Shape;69;p5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5908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AutoNum type="arabicPeriod"/>
              <a:defRPr sz="1000">
                <a:solidFill>
                  <a:srgbClr val="434343"/>
                </a:solidFill>
              </a:defRPr>
            </a:lvl1pPr>
            <a:lvl2pPr marL="914400" lvl="1" indent="-25908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25908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25908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25907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25907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25907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25907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25907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56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74" name="Google Shape;74;p56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5" name="Google Shape;75;p56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6" name="Google Shape;76;p56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" name="Google Shape;77;p56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" name="Google Shape;78;p56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79" name="Google Shape;79;p56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name="adj" fmla="val 204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" name="Google Shape;80;p56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81" name="Google Shape;81;p56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56"/>
            <p:cNvSpPr/>
            <p:nvPr/>
          </p:nvSpPr>
          <p:spPr>
            <a:xfrm>
              <a:off x="253750" y="130008"/>
              <a:ext cx="218100" cy="218100"/>
            </a:xfrm>
            <a:prstGeom prst="smileyFace">
              <a:avLst>
                <a:gd name="adj" fmla="val 4653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83" name="Google Shape;83;p56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56"/>
          <p:cNvSpPr/>
          <p:nvPr/>
        </p:nvSpPr>
        <p:spPr>
          <a:xfrm>
            <a:off x="6760300" y="117804"/>
            <a:ext cx="2161200" cy="25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" name="Google Shape;85;p56"/>
          <p:cNvGrpSpPr/>
          <p:nvPr/>
        </p:nvGrpSpPr>
        <p:grpSpPr>
          <a:xfrm>
            <a:off x="8712862" y="137154"/>
            <a:ext cx="132938" cy="218080"/>
            <a:chOff x="4113132" y="2072643"/>
            <a:chExt cx="406290" cy="666503"/>
          </a:xfrm>
        </p:grpSpPr>
        <p:sp>
          <p:nvSpPr>
            <p:cNvPr id="86" name="Google Shape;86;p56"/>
            <p:cNvSpPr/>
            <p:nvPr/>
          </p:nvSpPr>
          <p:spPr>
            <a:xfrm>
              <a:off x="4113132" y="2072643"/>
              <a:ext cx="406290" cy="662825"/>
            </a:xfrm>
            <a:custGeom>
              <a:avLst/>
              <a:gdLst/>
              <a:ahLst/>
              <a:cxnLst/>
              <a:rect l="l" t="t" r="r" b="b"/>
              <a:pathLst>
                <a:path w="11042" h="18014" extrusionOk="0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1001" y="2002"/>
                  </a:lnTo>
                  <a:lnTo>
                    <a:pt x="1001" y="6005"/>
                  </a:lnTo>
                  <a:lnTo>
                    <a:pt x="2002" y="6005"/>
                  </a:lnTo>
                  <a:lnTo>
                    <a:pt x="2002" y="7005"/>
                  </a:lnTo>
                  <a:lnTo>
                    <a:pt x="3002" y="7005"/>
                  </a:lnTo>
                  <a:lnTo>
                    <a:pt x="3002" y="8006"/>
                  </a:lnTo>
                  <a:lnTo>
                    <a:pt x="4003" y="8006"/>
                  </a:lnTo>
                  <a:lnTo>
                    <a:pt x="4003" y="9007"/>
                  </a:lnTo>
                  <a:lnTo>
                    <a:pt x="4003" y="10008"/>
                  </a:lnTo>
                  <a:lnTo>
                    <a:pt x="3002" y="10008"/>
                  </a:lnTo>
                  <a:lnTo>
                    <a:pt x="3002" y="11008"/>
                  </a:lnTo>
                  <a:lnTo>
                    <a:pt x="2002" y="11008"/>
                  </a:lnTo>
                  <a:lnTo>
                    <a:pt x="2002" y="12009"/>
                  </a:lnTo>
                  <a:lnTo>
                    <a:pt x="1001" y="12009"/>
                  </a:lnTo>
                  <a:lnTo>
                    <a:pt x="1001" y="16012"/>
                  </a:lnTo>
                  <a:lnTo>
                    <a:pt x="0" y="16012"/>
                  </a:lnTo>
                  <a:lnTo>
                    <a:pt x="0" y="17013"/>
                  </a:lnTo>
                  <a:lnTo>
                    <a:pt x="0" y="18013"/>
                  </a:lnTo>
                  <a:lnTo>
                    <a:pt x="11042" y="18013"/>
                  </a:lnTo>
                  <a:lnTo>
                    <a:pt x="11042" y="17013"/>
                  </a:lnTo>
                  <a:lnTo>
                    <a:pt x="11042" y="16012"/>
                  </a:lnTo>
                  <a:lnTo>
                    <a:pt x="10041" y="16012"/>
                  </a:lnTo>
                  <a:lnTo>
                    <a:pt x="10041" y="12009"/>
                  </a:lnTo>
                  <a:lnTo>
                    <a:pt x="9040" y="12009"/>
                  </a:lnTo>
                  <a:lnTo>
                    <a:pt x="9040" y="11008"/>
                  </a:lnTo>
                  <a:lnTo>
                    <a:pt x="8039" y="11008"/>
                  </a:lnTo>
                  <a:lnTo>
                    <a:pt x="8039" y="10008"/>
                  </a:lnTo>
                  <a:lnTo>
                    <a:pt x="7039" y="10008"/>
                  </a:lnTo>
                  <a:lnTo>
                    <a:pt x="7039" y="9007"/>
                  </a:lnTo>
                  <a:lnTo>
                    <a:pt x="7039" y="8006"/>
                  </a:lnTo>
                  <a:lnTo>
                    <a:pt x="8039" y="8006"/>
                  </a:lnTo>
                  <a:lnTo>
                    <a:pt x="8039" y="7005"/>
                  </a:lnTo>
                  <a:lnTo>
                    <a:pt x="9040" y="7005"/>
                  </a:lnTo>
                  <a:lnTo>
                    <a:pt x="9040" y="6005"/>
                  </a:lnTo>
                  <a:lnTo>
                    <a:pt x="10041" y="6005"/>
                  </a:lnTo>
                  <a:lnTo>
                    <a:pt x="10041" y="2002"/>
                  </a:lnTo>
                  <a:lnTo>
                    <a:pt x="11042" y="2002"/>
                  </a:lnTo>
                  <a:lnTo>
                    <a:pt x="11042" y="1001"/>
                  </a:lnTo>
                  <a:lnTo>
                    <a:pt x="110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56"/>
            <p:cNvSpPr/>
            <p:nvPr/>
          </p:nvSpPr>
          <p:spPr>
            <a:xfrm>
              <a:off x="4260422" y="2367223"/>
              <a:ext cx="36832" cy="3683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56"/>
            <p:cNvSpPr/>
            <p:nvPr/>
          </p:nvSpPr>
          <p:spPr>
            <a:xfrm>
              <a:off x="4260422" y="2405269"/>
              <a:ext cx="36832" cy="3683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56"/>
            <p:cNvSpPr/>
            <p:nvPr/>
          </p:nvSpPr>
          <p:spPr>
            <a:xfrm>
              <a:off x="4223590" y="2442064"/>
              <a:ext cx="36869" cy="36869"/>
            </a:xfrm>
            <a:custGeom>
              <a:avLst/>
              <a:gdLst/>
              <a:ahLst/>
              <a:cxnLst/>
              <a:rect l="l" t="t" r="r" b="b"/>
              <a:pathLst>
                <a:path w="1002" h="1002" extrusionOk="0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56"/>
            <p:cNvSpPr/>
            <p:nvPr/>
          </p:nvSpPr>
          <p:spPr>
            <a:xfrm>
              <a:off x="4186758" y="2478895"/>
              <a:ext cx="36869" cy="36869"/>
            </a:xfrm>
            <a:custGeom>
              <a:avLst/>
              <a:gdLst/>
              <a:ahLst/>
              <a:cxnLst/>
              <a:rect l="l" t="t" r="r" b="b"/>
              <a:pathLst>
                <a:path w="1002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6"/>
            <p:cNvSpPr/>
            <p:nvPr/>
          </p:nvSpPr>
          <p:spPr>
            <a:xfrm>
              <a:off x="4223590" y="2330391"/>
              <a:ext cx="36869" cy="36869"/>
            </a:xfrm>
            <a:custGeom>
              <a:avLst/>
              <a:gdLst/>
              <a:ahLst/>
              <a:cxnLst/>
              <a:rect l="l" t="t" r="r" b="b"/>
              <a:pathLst>
                <a:path w="1002" h="1002" extrusionOk="0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56"/>
            <p:cNvSpPr/>
            <p:nvPr/>
          </p:nvSpPr>
          <p:spPr>
            <a:xfrm>
              <a:off x="4186758" y="2293559"/>
              <a:ext cx="36869" cy="36869"/>
            </a:xfrm>
            <a:custGeom>
              <a:avLst/>
              <a:gdLst/>
              <a:ahLst/>
              <a:cxnLst/>
              <a:rect l="l" t="t" r="r" b="b"/>
              <a:pathLst>
                <a:path w="1002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56"/>
            <p:cNvSpPr/>
            <p:nvPr/>
          </p:nvSpPr>
          <p:spPr>
            <a:xfrm>
              <a:off x="4149964" y="2146269"/>
              <a:ext cx="36832" cy="147327"/>
            </a:xfrm>
            <a:custGeom>
              <a:avLst/>
              <a:gdLst/>
              <a:ahLst/>
              <a:cxnLst/>
              <a:rect l="l" t="t" r="r" b="b"/>
              <a:pathLst>
                <a:path w="1001" h="4004" extrusionOk="0">
                  <a:moveTo>
                    <a:pt x="0" y="1"/>
                  </a:moveTo>
                  <a:lnTo>
                    <a:pt x="0" y="4004"/>
                  </a:lnTo>
                  <a:lnTo>
                    <a:pt x="1001" y="400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56"/>
            <p:cNvSpPr/>
            <p:nvPr/>
          </p:nvSpPr>
          <p:spPr>
            <a:xfrm>
              <a:off x="4113132" y="2072643"/>
              <a:ext cx="406290" cy="73664"/>
            </a:xfrm>
            <a:custGeom>
              <a:avLst/>
              <a:gdLst/>
              <a:ahLst/>
              <a:cxnLst/>
              <a:rect l="l" t="t" r="r" b="b"/>
              <a:pathLst>
                <a:path w="11042" h="2002" extrusionOk="0">
                  <a:moveTo>
                    <a:pt x="0" y="0"/>
                  </a:moveTo>
                  <a:lnTo>
                    <a:pt x="0" y="1001"/>
                  </a:lnTo>
                  <a:lnTo>
                    <a:pt x="0" y="2002"/>
                  </a:lnTo>
                  <a:lnTo>
                    <a:pt x="11042" y="2002"/>
                  </a:lnTo>
                  <a:lnTo>
                    <a:pt x="11042" y="1001"/>
                  </a:lnTo>
                  <a:lnTo>
                    <a:pt x="11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56"/>
            <p:cNvSpPr/>
            <p:nvPr/>
          </p:nvSpPr>
          <p:spPr>
            <a:xfrm>
              <a:off x="4334049" y="2367223"/>
              <a:ext cx="36869" cy="36832"/>
            </a:xfrm>
            <a:custGeom>
              <a:avLst/>
              <a:gdLst/>
              <a:ahLst/>
              <a:cxnLst/>
              <a:rect l="l" t="t" r="r" b="b"/>
              <a:pathLst>
                <a:path w="1002" h="1001" extrusionOk="0">
                  <a:moveTo>
                    <a:pt x="1" y="0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56"/>
            <p:cNvSpPr/>
            <p:nvPr/>
          </p:nvSpPr>
          <p:spPr>
            <a:xfrm>
              <a:off x="4334049" y="2405269"/>
              <a:ext cx="36869" cy="36832"/>
            </a:xfrm>
            <a:custGeom>
              <a:avLst/>
              <a:gdLst/>
              <a:ahLst/>
              <a:cxnLst/>
              <a:rect l="l" t="t" r="r" b="b"/>
              <a:pathLst>
                <a:path w="1002" h="1001" extrusionOk="0">
                  <a:moveTo>
                    <a:pt x="1" y="0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56"/>
            <p:cNvSpPr/>
            <p:nvPr/>
          </p:nvSpPr>
          <p:spPr>
            <a:xfrm>
              <a:off x="4370881" y="2442064"/>
              <a:ext cx="36869" cy="36869"/>
            </a:xfrm>
            <a:custGeom>
              <a:avLst/>
              <a:gdLst/>
              <a:ahLst/>
              <a:cxnLst/>
              <a:rect l="l" t="t" r="r" b="b"/>
              <a:pathLst>
                <a:path w="1002" h="1002" extrusionOk="0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56"/>
            <p:cNvSpPr/>
            <p:nvPr/>
          </p:nvSpPr>
          <p:spPr>
            <a:xfrm>
              <a:off x="4408927" y="2478895"/>
              <a:ext cx="36869" cy="36869"/>
            </a:xfrm>
            <a:custGeom>
              <a:avLst/>
              <a:gdLst/>
              <a:ahLst/>
              <a:cxnLst/>
              <a:rect l="l" t="t" r="r" b="b"/>
              <a:pathLst>
                <a:path w="1002" h="1002" extrusionOk="0">
                  <a:moveTo>
                    <a:pt x="0" y="1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56"/>
            <p:cNvSpPr/>
            <p:nvPr/>
          </p:nvSpPr>
          <p:spPr>
            <a:xfrm>
              <a:off x="4370881" y="2330391"/>
              <a:ext cx="36869" cy="36869"/>
            </a:xfrm>
            <a:custGeom>
              <a:avLst/>
              <a:gdLst/>
              <a:ahLst/>
              <a:cxnLst/>
              <a:rect l="l" t="t" r="r" b="b"/>
              <a:pathLst>
                <a:path w="1002" h="1002" extrusionOk="0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56"/>
            <p:cNvSpPr/>
            <p:nvPr/>
          </p:nvSpPr>
          <p:spPr>
            <a:xfrm>
              <a:off x="4297217" y="2293559"/>
              <a:ext cx="36869" cy="36869"/>
            </a:xfrm>
            <a:custGeom>
              <a:avLst/>
              <a:gdLst/>
              <a:ahLst/>
              <a:cxnLst/>
              <a:rect l="l" t="t" r="r" b="b"/>
              <a:pathLst>
                <a:path w="1002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1002" y="1001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56"/>
            <p:cNvSpPr/>
            <p:nvPr/>
          </p:nvSpPr>
          <p:spPr>
            <a:xfrm>
              <a:off x="4260422" y="2256728"/>
              <a:ext cx="36832" cy="36869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0" y="1"/>
                  </a:moveTo>
                  <a:lnTo>
                    <a:pt x="0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6"/>
            <p:cNvSpPr/>
            <p:nvPr/>
          </p:nvSpPr>
          <p:spPr>
            <a:xfrm>
              <a:off x="4334049" y="2256728"/>
              <a:ext cx="36869" cy="36869"/>
            </a:xfrm>
            <a:custGeom>
              <a:avLst/>
              <a:gdLst/>
              <a:ahLst/>
              <a:cxnLst/>
              <a:rect l="l" t="t" r="r" b="b"/>
              <a:pathLst>
                <a:path w="1002" h="1002" extrusionOk="0">
                  <a:moveTo>
                    <a:pt x="1" y="1"/>
                  </a:moveTo>
                  <a:lnTo>
                    <a:pt x="1" y="1002"/>
                  </a:lnTo>
                  <a:lnTo>
                    <a:pt x="1001" y="1002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56"/>
            <p:cNvSpPr/>
            <p:nvPr/>
          </p:nvSpPr>
          <p:spPr>
            <a:xfrm>
              <a:off x="4408927" y="2293559"/>
              <a:ext cx="36869" cy="36869"/>
            </a:xfrm>
            <a:custGeom>
              <a:avLst/>
              <a:gdLst/>
              <a:ahLst/>
              <a:cxnLst/>
              <a:rect l="l" t="t" r="r" b="b"/>
              <a:pathLst>
                <a:path w="1002" h="1002" extrusionOk="0">
                  <a:moveTo>
                    <a:pt x="0" y="1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6"/>
            <p:cNvSpPr/>
            <p:nvPr/>
          </p:nvSpPr>
          <p:spPr>
            <a:xfrm>
              <a:off x="4445758" y="2146269"/>
              <a:ext cx="36832" cy="147327"/>
            </a:xfrm>
            <a:custGeom>
              <a:avLst/>
              <a:gdLst/>
              <a:ahLst/>
              <a:cxnLst/>
              <a:rect l="l" t="t" r="r" b="b"/>
              <a:pathLst>
                <a:path w="1001" h="4004" extrusionOk="0">
                  <a:moveTo>
                    <a:pt x="0" y="1"/>
                  </a:moveTo>
                  <a:lnTo>
                    <a:pt x="0" y="4004"/>
                  </a:lnTo>
                  <a:lnTo>
                    <a:pt x="1001" y="400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56"/>
            <p:cNvSpPr/>
            <p:nvPr/>
          </p:nvSpPr>
          <p:spPr>
            <a:xfrm>
              <a:off x="4149964" y="2515727"/>
              <a:ext cx="36832" cy="147327"/>
            </a:xfrm>
            <a:custGeom>
              <a:avLst/>
              <a:gdLst/>
              <a:ahLst/>
              <a:cxnLst/>
              <a:rect l="l" t="t" r="r" b="b"/>
              <a:pathLst>
                <a:path w="1001" h="4004" extrusionOk="0">
                  <a:moveTo>
                    <a:pt x="0" y="0"/>
                  </a:moveTo>
                  <a:lnTo>
                    <a:pt x="0" y="4003"/>
                  </a:lnTo>
                  <a:lnTo>
                    <a:pt x="1001" y="4003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56"/>
            <p:cNvSpPr/>
            <p:nvPr/>
          </p:nvSpPr>
          <p:spPr>
            <a:xfrm>
              <a:off x="4113132" y="2663017"/>
              <a:ext cx="406290" cy="76129"/>
            </a:xfrm>
            <a:custGeom>
              <a:avLst/>
              <a:gdLst/>
              <a:ahLst/>
              <a:cxnLst/>
              <a:rect l="l" t="t" r="r" b="b"/>
              <a:pathLst>
                <a:path w="11042" h="2069" extrusionOk="0">
                  <a:moveTo>
                    <a:pt x="0" y="0"/>
                  </a:moveTo>
                  <a:lnTo>
                    <a:pt x="0" y="1068"/>
                  </a:lnTo>
                  <a:lnTo>
                    <a:pt x="0" y="2068"/>
                  </a:lnTo>
                  <a:lnTo>
                    <a:pt x="11042" y="2068"/>
                  </a:lnTo>
                  <a:lnTo>
                    <a:pt x="11042" y="1068"/>
                  </a:lnTo>
                  <a:lnTo>
                    <a:pt x="11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56"/>
            <p:cNvSpPr/>
            <p:nvPr/>
          </p:nvSpPr>
          <p:spPr>
            <a:xfrm>
              <a:off x="4223590" y="2515727"/>
              <a:ext cx="185373" cy="110495"/>
            </a:xfrm>
            <a:custGeom>
              <a:avLst/>
              <a:gdLst/>
              <a:ahLst/>
              <a:cxnLst/>
              <a:rect l="l" t="t" r="r" b="b"/>
              <a:pathLst>
                <a:path w="5038" h="3003" extrusionOk="0">
                  <a:moveTo>
                    <a:pt x="2002" y="0"/>
                  </a:moveTo>
                  <a:lnTo>
                    <a:pt x="2002" y="1001"/>
                  </a:lnTo>
                  <a:lnTo>
                    <a:pt x="1001" y="1001"/>
                  </a:lnTo>
                  <a:lnTo>
                    <a:pt x="1001" y="2002"/>
                  </a:lnTo>
                  <a:lnTo>
                    <a:pt x="0" y="2002"/>
                  </a:lnTo>
                  <a:lnTo>
                    <a:pt x="0" y="3002"/>
                  </a:lnTo>
                  <a:lnTo>
                    <a:pt x="5037" y="3002"/>
                  </a:lnTo>
                  <a:lnTo>
                    <a:pt x="5037" y="2002"/>
                  </a:lnTo>
                  <a:lnTo>
                    <a:pt x="4003" y="2002"/>
                  </a:lnTo>
                  <a:lnTo>
                    <a:pt x="4003" y="1001"/>
                  </a:lnTo>
                  <a:lnTo>
                    <a:pt x="3003" y="1001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56"/>
            <p:cNvSpPr/>
            <p:nvPr/>
          </p:nvSpPr>
          <p:spPr>
            <a:xfrm>
              <a:off x="4445758" y="2515727"/>
              <a:ext cx="36832" cy="147327"/>
            </a:xfrm>
            <a:custGeom>
              <a:avLst/>
              <a:gdLst/>
              <a:ahLst/>
              <a:cxnLst/>
              <a:rect l="l" t="t" r="r" b="b"/>
              <a:pathLst>
                <a:path w="1001" h="4004" extrusionOk="0">
                  <a:moveTo>
                    <a:pt x="0" y="0"/>
                  </a:moveTo>
                  <a:lnTo>
                    <a:pt x="0" y="4003"/>
                  </a:lnTo>
                  <a:lnTo>
                    <a:pt x="1001" y="4003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57"/>
          <p:cNvGrpSpPr/>
          <p:nvPr/>
        </p:nvGrpSpPr>
        <p:grpSpPr>
          <a:xfrm>
            <a:off x="69150" y="137187"/>
            <a:ext cx="9031450" cy="282372"/>
            <a:chOff x="69150" y="137187"/>
            <a:chExt cx="9031450" cy="282372"/>
          </a:xfrm>
        </p:grpSpPr>
        <p:cxnSp>
          <p:nvCxnSpPr>
            <p:cNvPr id="111" name="Google Shape;111;p57"/>
            <p:cNvCxnSpPr/>
            <p:nvPr/>
          </p:nvCxnSpPr>
          <p:spPr>
            <a:xfrm>
              <a:off x="78700" y="278373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2" name="Google Shape;112;p57"/>
            <p:cNvCxnSpPr/>
            <p:nvPr/>
          </p:nvCxnSpPr>
          <p:spPr>
            <a:xfrm>
              <a:off x="69150" y="207780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3" name="Google Shape;113;p57"/>
            <p:cNvCxnSpPr/>
            <p:nvPr/>
          </p:nvCxnSpPr>
          <p:spPr>
            <a:xfrm>
              <a:off x="73925" y="137187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4" name="Google Shape;114;p57"/>
            <p:cNvCxnSpPr/>
            <p:nvPr/>
          </p:nvCxnSpPr>
          <p:spPr>
            <a:xfrm>
              <a:off x="78700" y="419559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5" name="Google Shape;115;p57"/>
            <p:cNvCxnSpPr/>
            <p:nvPr/>
          </p:nvCxnSpPr>
          <p:spPr>
            <a:xfrm>
              <a:off x="78700" y="348966"/>
              <a:ext cx="9021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16" name="Google Shape;116;p57"/>
          <p:cNvSpPr/>
          <p:nvPr/>
        </p:nvSpPr>
        <p:spPr>
          <a:xfrm>
            <a:off x="70625" y="64225"/>
            <a:ext cx="9028500" cy="5028000"/>
          </a:xfrm>
          <a:prstGeom prst="roundRect">
            <a:avLst>
              <a:gd name="adj" fmla="val 204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" name="Google Shape;117;p57"/>
          <p:cNvGrpSpPr/>
          <p:nvPr/>
        </p:nvGrpSpPr>
        <p:grpSpPr>
          <a:xfrm>
            <a:off x="234375" y="117804"/>
            <a:ext cx="256800" cy="256800"/>
            <a:chOff x="234375" y="110636"/>
            <a:chExt cx="256800" cy="256800"/>
          </a:xfrm>
        </p:grpSpPr>
        <p:sp>
          <p:nvSpPr>
            <p:cNvPr id="118" name="Google Shape;118;p57"/>
            <p:cNvSpPr/>
            <p:nvPr/>
          </p:nvSpPr>
          <p:spPr>
            <a:xfrm>
              <a:off x="234375" y="110636"/>
              <a:ext cx="256800" cy="2568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7"/>
            <p:cNvSpPr/>
            <p:nvPr/>
          </p:nvSpPr>
          <p:spPr>
            <a:xfrm>
              <a:off x="253750" y="130008"/>
              <a:ext cx="218100" cy="218100"/>
            </a:xfrm>
            <a:prstGeom prst="leftRightArrowCallout">
              <a:avLst>
                <a:gd name="adj1" fmla="val 34916"/>
                <a:gd name="adj2" fmla="val 25000"/>
                <a:gd name="adj3" fmla="val 35030"/>
                <a:gd name="adj4" fmla="val 48123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0" name="Google Shape;120;p57"/>
          <p:cNvCxnSpPr/>
          <p:nvPr/>
        </p:nvCxnSpPr>
        <p:spPr>
          <a:xfrm>
            <a:off x="73925" y="5008650"/>
            <a:ext cx="902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1" name="Google Shape;121;p57"/>
          <p:cNvSpPr/>
          <p:nvPr/>
        </p:nvSpPr>
        <p:spPr>
          <a:xfrm>
            <a:off x="6760300" y="117804"/>
            <a:ext cx="2161200" cy="25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57"/>
          <p:cNvSpPr/>
          <p:nvPr/>
        </p:nvSpPr>
        <p:spPr>
          <a:xfrm>
            <a:off x="8690995" y="137150"/>
            <a:ext cx="152400" cy="218100"/>
          </a:xfrm>
          <a:prstGeom prst="curvedLeftArrow">
            <a:avLst>
              <a:gd name="adj1" fmla="val 25000"/>
              <a:gd name="adj2" fmla="val 50000"/>
              <a:gd name="adj3" fmla="val 25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 b="0" i="0" u="none" strike="noStrike" cap="none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 b="0" i="0" u="none" strike="noStrike" cap="none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 b="0" i="0" u="none" strike="noStrike" cap="none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 b="0" i="0" u="none" strike="noStrike" cap="none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 b="0" i="0" u="none" strike="noStrike" cap="none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 b="0" i="0" u="none" strike="noStrike" cap="none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 b="0" i="0" u="none" strike="noStrike" cap="none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 b="0" i="0" u="none" strike="noStrike" cap="none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 b="0" i="0" u="none" strike="noStrike" cap="none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9pPr>
          </a:lstStyle>
          <a:p>
            <a:endParaRPr/>
          </a:p>
        </p:txBody>
      </p:sp>
      <p:sp>
        <p:nvSpPr>
          <p:cNvPr id="7" name="Google Shape;7;p5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abs.openai.com/s/y341cFvw7Ccw8GFqQpquwcN3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5442" y="128185"/>
            <a:ext cx="1175657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8"/>
          <p:cNvSpPr txBox="1"/>
          <p:nvPr/>
        </p:nvSpPr>
        <p:spPr>
          <a:xfrm>
            <a:off x="688312" y="1449604"/>
            <a:ext cx="7767376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Let's create an Extension that Steals Everything!</a:t>
            </a:r>
            <a:endParaRPr sz="4800" b="0" i="0" u="none" strike="noStrike" cap="none" dirty="0">
              <a:solidFill>
                <a:srgbClr val="1B2F54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</p:txBody>
      </p:sp>
      <p:sp>
        <p:nvSpPr>
          <p:cNvPr id="5" name="Google Shape;321;p18">
            <a:extLst>
              <a:ext uri="{FF2B5EF4-FFF2-40B4-BE49-F238E27FC236}">
                <a16:creationId xmlns:a16="http://schemas.microsoft.com/office/drawing/2014/main" id="{9AE9DE8A-7AA4-CDD1-4F2B-4760E9A67E53}"/>
              </a:ext>
            </a:extLst>
          </p:cNvPr>
          <p:cNvSpPr/>
          <p:nvPr/>
        </p:nvSpPr>
        <p:spPr>
          <a:xfrm>
            <a:off x="8607921" y="142071"/>
            <a:ext cx="276330" cy="21227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FA5DBC-1A0C-0960-4B18-A5BBC4138BBA}"/>
              </a:ext>
            </a:extLst>
          </p:cNvPr>
          <p:cNvSpPr txBox="1"/>
          <p:nvPr/>
        </p:nvSpPr>
        <p:spPr>
          <a:xfrm>
            <a:off x="663191" y="4200936"/>
            <a:ext cx="7817618" cy="511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ctr">
              <a:lnSpc>
                <a:spcPct val="150000"/>
              </a:lnSpc>
              <a:buSzPts val="2400"/>
            </a:pPr>
            <a:r>
              <a:rPr lang="en-US" sz="2000" dirty="0">
                <a:solidFill>
                  <a:srgbClr val="666666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Asaf Shochet Avida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BD10A3-F7C2-DD66-9601-6EA3C1F1D5CF}"/>
              </a:ext>
            </a:extLst>
          </p:cNvPr>
          <p:cNvSpPr txBox="1"/>
          <p:nvPr/>
        </p:nvSpPr>
        <p:spPr>
          <a:xfrm>
            <a:off x="663191" y="3354336"/>
            <a:ext cx="7817618" cy="511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ctr">
              <a:lnSpc>
                <a:spcPct val="150000"/>
              </a:lnSpc>
              <a:buSzPts val="2400"/>
            </a:pPr>
            <a:r>
              <a:rPr lang="en-US" sz="2000" dirty="0">
                <a:solidFill>
                  <a:srgbClr val="666666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January 2024 🎄🎗️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45B14A-AFD9-9D6D-8968-7599E911F1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8636" y="1252442"/>
            <a:ext cx="719285" cy="83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321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Permissions (More)</a:t>
            </a:r>
            <a:endParaRPr dirty="0"/>
          </a:p>
        </p:txBody>
      </p:sp>
      <p:sp>
        <p:nvSpPr>
          <p:cNvPr id="165" name="Google Shape;165;p13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7592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ts val="2180"/>
              <a:buFont typeface="Arial" panose="020B0604020202020204" pitchFamily="34" charset="0"/>
              <a:buChar char="•"/>
            </a:pPr>
            <a:r>
              <a:rPr lang="en-US" sz="1800" dirty="0"/>
              <a:t>Access DOM</a:t>
            </a:r>
            <a:endParaRPr sz="1800" dirty="0"/>
          </a:p>
          <a:p>
            <a:pPr marL="37592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ts val="2180"/>
              <a:buFont typeface="Arial" panose="020B0604020202020204" pitchFamily="34" charset="0"/>
              <a:buChar char="•"/>
            </a:pPr>
            <a:r>
              <a:rPr lang="en-US" sz="1800" dirty="0"/>
              <a:t>Use XHR (talk to servers)</a:t>
            </a:r>
            <a:endParaRPr sz="1800" dirty="0"/>
          </a:p>
          <a:p>
            <a:pPr marL="37592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ts val="2180"/>
              <a:buFont typeface="Arial" panose="020B0604020202020204" pitchFamily="34" charset="0"/>
              <a:buChar char="•"/>
            </a:pPr>
            <a:r>
              <a:rPr lang="en-US" sz="1800" dirty="0"/>
              <a:t>Run scripts</a:t>
            </a:r>
            <a:endParaRPr sz="1800" dirty="0"/>
          </a:p>
          <a:p>
            <a:pPr marL="37592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ts val="2180"/>
              <a:buFont typeface="Arial" panose="020B0604020202020204" pitchFamily="34" charset="0"/>
              <a:buChar char="•"/>
            </a:pPr>
            <a:r>
              <a:rPr lang="en-US" sz="1800" dirty="0"/>
              <a:t>Download Scripts</a:t>
            </a:r>
            <a:endParaRPr sz="1800" dirty="0"/>
          </a:p>
          <a:p>
            <a:pPr marL="37592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ts val="2180"/>
              <a:buFont typeface="Arial" panose="020B0604020202020204" pitchFamily="34" charset="0"/>
              <a:buChar char="•"/>
            </a:pPr>
            <a:r>
              <a:rPr lang="en-US" sz="1800" dirty="0"/>
              <a:t>Manipulate Network</a:t>
            </a:r>
            <a:endParaRPr sz="1800" dirty="0"/>
          </a:p>
          <a:p>
            <a:pPr marL="37592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ts val="2180"/>
              <a:buFont typeface="Arial" panose="020B0604020202020204" pitchFamily="34" charset="0"/>
              <a:buChar char="•"/>
            </a:pPr>
            <a:r>
              <a:rPr lang="en-US" sz="1800" dirty="0"/>
              <a:t>Bypass CORS</a:t>
            </a:r>
            <a:endParaRPr sz="1800" dirty="0"/>
          </a:p>
          <a:p>
            <a:pPr marL="3429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ts val="2700"/>
              <a:buFont typeface="Arial" panose="020B0604020202020204" pitchFamily="34" charset="0"/>
              <a:buChar char="•"/>
            </a:pPr>
            <a:r>
              <a:rPr lang="en-US" sz="1800" dirty="0"/>
              <a:t>Listen to browser event</a:t>
            </a:r>
            <a:endParaRPr sz="1800" dirty="0"/>
          </a:p>
        </p:txBody>
      </p:sp>
      <p:pic>
        <p:nvPicPr>
          <p:cNvPr id="2" name="Google Shape;201;g13447af10f0_0_2">
            <a:extLst>
              <a:ext uri="{FF2B5EF4-FFF2-40B4-BE49-F238E27FC236}">
                <a16:creationId xmlns:a16="http://schemas.microsoft.com/office/drawing/2014/main" id="{DA48D6B3-D236-6867-C010-9A2B4843E66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5442" y="128185"/>
            <a:ext cx="1175658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02;g13447af10f0_0_2">
            <a:extLst>
              <a:ext uri="{FF2B5EF4-FFF2-40B4-BE49-F238E27FC236}">
                <a16:creationId xmlns:a16="http://schemas.microsoft.com/office/drawing/2014/main" id="{32B7F026-B2EC-7001-CC29-98161127F450}"/>
              </a:ext>
            </a:extLst>
          </p:cNvPr>
          <p:cNvSpPr/>
          <p:nvPr/>
        </p:nvSpPr>
        <p:spPr>
          <a:xfrm>
            <a:off x="8551373" y="138459"/>
            <a:ext cx="336600" cy="2124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Manifest V3 to the rescue</a:t>
            </a:r>
            <a:endParaRPr dirty="0"/>
          </a:p>
        </p:txBody>
      </p:sp>
      <p:sp>
        <p:nvSpPr>
          <p:cNvPr id="171" name="Google Shape;171;p1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47370" indent="-457200">
              <a:buClrTx/>
              <a:buSzPts val="2180"/>
              <a:buFont typeface="Arial" panose="020B0604020202020204" pitchFamily="34" charset="0"/>
              <a:buChar char="•"/>
            </a:pPr>
            <a:r>
              <a:rPr lang="en-US" sz="2700" dirty="0"/>
              <a:t>Security</a:t>
            </a:r>
          </a:p>
          <a:p>
            <a:pPr marL="833120" lvl="1" indent="-285750">
              <a:buClrTx/>
              <a:buSzPts val="2180"/>
              <a:buFont typeface="Arial" panose="020B0604020202020204" pitchFamily="34" charset="0"/>
              <a:buChar char="•"/>
            </a:pPr>
            <a:r>
              <a:rPr lang="en-US" sz="2200" dirty="0"/>
              <a:t>No external code</a:t>
            </a:r>
          </a:p>
          <a:p>
            <a:pPr marL="547370" lvl="0" indent="-457200">
              <a:buClrTx/>
              <a:buSzPts val="2180"/>
              <a:buFont typeface="Arial" panose="020B0604020202020204" pitchFamily="34" charset="0"/>
              <a:buChar char="•"/>
            </a:pPr>
            <a:endParaRPr lang="en-US" sz="2700" dirty="0"/>
          </a:p>
          <a:p>
            <a:pPr marL="547370" lvl="0" indent="-457200">
              <a:buClrTx/>
              <a:buSzPts val="2180"/>
              <a:buFont typeface="Arial" panose="020B0604020202020204" pitchFamily="34" charset="0"/>
              <a:buChar char="•"/>
            </a:pPr>
            <a:r>
              <a:rPr lang="en-US" sz="2700" dirty="0"/>
              <a:t>Performance</a:t>
            </a:r>
          </a:p>
          <a:p>
            <a:pPr marL="1004570" lvl="1" indent="-457200">
              <a:buClrTx/>
              <a:buSzPts val="2180"/>
              <a:buFont typeface="Arial" panose="020B0604020202020204" pitchFamily="34" charset="0"/>
              <a:buChar char="•"/>
            </a:pPr>
            <a:r>
              <a:rPr lang="en-US" sz="2200" dirty="0"/>
              <a:t>Background to Service Worker</a:t>
            </a:r>
          </a:p>
          <a:p>
            <a:pPr marL="375920" indent="-285750">
              <a:buClrTx/>
              <a:buSzPts val="2180"/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547370" indent="-457200">
              <a:buClrTx/>
              <a:buSzPts val="2180"/>
              <a:buFont typeface="Arial" panose="020B0604020202020204" pitchFamily="34" charset="0"/>
              <a:buChar char="•"/>
            </a:pPr>
            <a:r>
              <a:rPr lang="en-US" sz="2700" dirty="0"/>
              <a:t>Privacy</a:t>
            </a:r>
          </a:p>
          <a:p>
            <a:pPr marL="375920" lvl="0" indent="-285750">
              <a:buClrTx/>
              <a:buSzPts val="2180"/>
              <a:buFont typeface="Arial" panose="020B0604020202020204" pitchFamily="34" charset="0"/>
              <a:buChar char="•"/>
            </a:pPr>
            <a:endParaRPr sz="1800" dirty="0"/>
          </a:p>
        </p:txBody>
      </p:sp>
      <p:pic>
        <p:nvPicPr>
          <p:cNvPr id="2" name="Google Shape;201;g13447af10f0_0_2">
            <a:extLst>
              <a:ext uri="{FF2B5EF4-FFF2-40B4-BE49-F238E27FC236}">
                <a16:creationId xmlns:a16="http://schemas.microsoft.com/office/drawing/2014/main" id="{B3AE501F-0AAD-AA8F-CF83-05D0F75F7EC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5442" y="128185"/>
            <a:ext cx="1175658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02;g13447af10f0_0_2">
            <a:extLst>
              <a:ext uri="{FF2B5EF4-FFF2-40B4-BE49-F238E27FC236}">
                <a16:creationId xmlns:a16="http://schemas.microsoft.com/office/drawing/2014/main" id="{82C0BD51-A04E-6A4E-2B49-6C85E3292934}"/>
              </a:ext>
            </a:extLst>
          </p:cNvPr>
          <p:cNvSpPr/>
          <p:nvPr/>
        </p:nvSpPr>
        <p:spPr>
          <a:xfrm>
            <a:off x="8551373" y="138459"/>
            <a:ext cx="336600" cy="2124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B64F5-209B-43AD-8FC9-96E52D45F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BD5A1C-A4B4-5727-F9D5-8EA2675A89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92C2B3-7219-ED65-05BC-A06648456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725" y="742103"/>
            <a:ext cx="5032550" cy="3851245"/>
          </a:xfrm>
          <a:prstGeom prst="rect">
            <a:avLst/>
          </a:prstGeom>
        </p:spPr>
      </p:pic>
      <p:pic>
        <p:nvPicPr>
          <p:cNvPr id="9218" name="Picture 2" descr="Political gif. In front of a blue CNN backdrop, Bernie Sanders is taken aback and looks around in disbelief.">
            <a:extLst>
              <a:ext uri="{FF2B5EF4-FFF2-40B4-BE49-F238E27FC236}">
                <a16:creationId xmlns:a16="http://schemas.microsoft.com/office/drawing/2014/main" id="{D0B5732F-CE62-E64E-C67B-5215B5C09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3692" y="1829242"/>
            <a:ext cx="3773548" cy="3314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0FFEBC-883B-C1FB-08A9-A66B040069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54" t="63939" r="42966" b="1093"/>
          <a:stretch/>
        </p:blipFill>
        <p:spPr>
          <a:xfrm>
            <a:off x="720000" y="1651780"/>
            <a:ext cx="4316598" cy="2016295"/>
          </a:xfrm>
          <a:prstGeom prst="rect">
            <a:avLst/>
          </a:prstGeom>
          <a:ln w="228600" cap="sq" cmpd="thickThin">
            <a:solidFill>
              <a:srgbClr val="FF00DE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Google Shape;201;g13447af10f0_0_2">
            <a:extLst>
              <a:ext uri="{FF2B5EF4-FFF2-40B4-BE49-F238E27FC236}">
                <a16:creationId xmlns:a16="http://schemas.microsoft.com/office/drawing/2014/main" id="{4436819B-C84B-038E-5AA6-11AD49E50F0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65442" y="128185"/>
            <a:ext cx="1175658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02;g13447af10f0_0_2">
            <a:extLst>
              <a:ext uri="{FF2B5EF4-FFF2-40B4-BE49-F238E27FC236}">
                <a16:creationId xmlns:a16="http://schemas.microsoft.com/office/drawing/2014/main" id="{760CC261-890F-CD3A-28E9-91194A18AB78}"/>
              </a:ext>
            </a:extLst>
          </p:cNvPr>
          <p:cNvSpPr/>
          <p:nvPr/>
        </p:nvSpPr>
        <p:spPr>
          <a:xfrm>
            <a:off x="8551373" y="138459"/>
            <a:ext cx="336600" cy="2124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6637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Moving to Manifest V3</a:t>
            </a:r>
            <a:endParaRPr dirty="0"/>
          </a:p>
        </p:txBody>
      </p:sp>
      <p:sp>
        <p:nvSpPr>
          <p:cNvPr id="171" name="Google Shape;171;p1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oogle Shape;201;g13447af10f0_0_2">
            <a:extLst>
              <a:ext uri="{FF2B5EF4-FFF2-40B4-BE49-F238E27FC236}">
                <a16:creationId xmlns:a16="http://schemas.microsoft.com/office/drawing/2014/main" id="{B3AE501F-0AAD-AA8F-CF83-05D0F75F7EC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75715" y="138587"/>
            <a:ext cx="1175658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02;g13447af10f0_0_2">
            <a:extLst>
              <a:ext uri="{FF2B5EF4-FFF2-40B4-BE49-F238E27FC236}">
                <a16:creationId xmlns:a16="http://schemas.microsoft.com/office/drawing/2014/main" id="{82C0BD51-A04E-6A4E-2B49-6C85E3292934}"/>
              </a:ext>
            </a:extLst>
          </p:cNvPr>
          <p:cNvSpPr/>
          <p:nvPr/>
        </p:nvSpPr>
        <p:spPr>
          <a:xfrm>
            <a:off x="8551373" y="138459"/>
            <a:ext cx="336600" cy="2124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98" name="Picture 2" descr="Summary of the Manifest V2 support timeline.">
            <a:extLst>
              <a:ext uri="{FF2B5EF4-FFF2-40B4-BE49-F238E27FC236}">
                <a16:creationId xmlns:a16="http://schemas.microsoft.com/office/drawing/2014/main" id="{E80F65A2-4677-D33E-5A5A-F7C1F2F6F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48" y="1221340"/>
            <a:ext cx="8218025" cy="2700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779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661E3-C196-C47C-A34F-BB24B3A3D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DA5CC10-16AD-FB86-F709-2D6258FB0F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L"/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3AD062DD-8190-556C-D03F-97148A700E6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L"/>
          </a:p>
        </p:txBody>
      </p:sp>
      <p:sp>
        <p:nvSpPr>
          <p:cNvPr id="7" name="AutoShape 8">
            <a:extLst>
              <a:ext uri="{FF2B5EF4-FFF2-40B4-BE49-F238E27FC236}">
                <a16:creationId xmlns:a16="http://schemas.microsoft.com/office/drawing/2014/main" id="{0335EB6F-A85C-5E11-5054-AF1C55F40B8E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L"/>
          </a:p>
        </p:txBody>
      </p:sp>
      <p:sp>
        <p:nvSpPr>
          <p:cNvPr id="8" name="AutoShape 10">
            <a:extLst>
              <a:ext uri="{FF2B5EF4-FFF2-40B4-BE49-F238E27FC236}">
                <a16:creationId xmlns:a16="http://schemas.microsoft.com/office/drawing/2014/main" id="{EBC749D5-1DB6-B3BF-64D0-01476D5CEC5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24400" y="27241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E6164D-990C-34BC-1D26-9BBA7A44E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579" y="720040"/>
            <a:ext cx="5510042" cy="381987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0" name="Google Shape;201;g13447af10f0_0_2">
            <a:extLst>
              <a:ext uri="{FF2B5EF4-FFF2-40B4-BE49-F238E27FC236}">
                <a16:creationId xmlns:a16="http://schemas.microsoft.com/office/drawing/2014/main" id="{D6F1FCBF-DEEF-4725-62A1-66026DB56A8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75715" y="138587"/>
            <a:ext cx="1175658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202;g13447af10f0_0_2">
            <a:extLst>
              <a:ext uri="{FF2B5EF4-FFF2-40B4-BE49-F238E27FC236}">
                <a16:creationId xmlns:a16="http://schemas.microsoft.com/office/drawing/2014/main" id="{BB1BE3BB-A37D-86E4-6C2E-EEF9D47DDCFD}"/>
              </a:ext>
            </a:extLst>
          </p:cNvPr>
          <p:cNvSpPr/>
          <p:nvPr/>
        </p:nvSpPr>
        <p:spPr>
          <a:xfrm>
            <a:off x="8551373" y="138459"/>
            <a:ext cx="336600" cy="2124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9426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D873C-261C-2A99-0C88-F9F6F7040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What did we do today?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AAC8D-7397-23D6-E83A-DFD078C302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ClrTx/>
              <a:buSzPct val="100000"/>
              <a:buFont typeface="+mj-lt"/>
              <a:buAutoNum type="arabicPeriod"/>
            </a:pPr>
            <a:r>
              <a:rPr lang="en-IL" sz="2000" dirty="0"/>
              <a:t>Intro to Chrome Extensions</a:t>
            </a:r>
          </a:p>
          <a:p>
            <a:pPr>
              <a:lnSpc>
                <a:spcPct val="150000"/>
              </a:lnSpc>
              <a:buClrTx/>
              <a:buSzPct val="100000"/>
              <a:buFont typeface="+mj-lt"/>
              <a:buAutoNum type="arabicPeriod"/>
            </a:pPr>
            <a:r>
              <a:rPr lang="en-IL" sz="2000" dirty="0"/>
              <a:t>Built a do-good extension</a:t>
            </a:r>
          </a:p>
          <a:p>
            <a:pPr>
              <a:lnSpc>
                <a:spcPct val="150000"/>
              </a:lnSpc>
              <a:buClrTx/>
              <a:buSzPct val="100000"/>
              <a:buFont typeface="+mj-lt"/>
              <a:buAutoNum type="arabicPeriod"/>
            </a:pPr>
            <a:r>
              <a:rPr lang="en-IL" sz="2000" dirty="0"/>
              <a:t>Turned it into a do-bad extension</a:t>
            </a:r>
          </a:p>
          <a:p>
            <a:pPr lvl="1">
              <a:lnSpc>
                <a:spcPct val="150000"/>
              </a:lnSpc>
              <a:buClrTx/>
              <a:buSzPct val="100000"/>
              <a:buFont typeface="+mj-lt"/>
              <a:buAutoNum type="arabicPeriod"/>
            </a:pPr>
            <a:r>
              <a:rPr lang="en-IL" sz="1800" dirty="0"/>
              <a:t>User tracker</a:t>
            </a:r>
          </a:p>
          <a:p>
            <a:pPr lvl="1">
              <a:lnSpc>
                <a:spcPct val="150000"/>
              </a:lnSpc>
              <a:buClrTx/>
              <a:buSzPct val="100000"/>
              <a:buFont typeface="+mj-lt"/>
              <a:buAutoNum type="arabicPeriod"/>
            </a:pPr>
            <a:r>
              <a:rPr lang="en-IL" sz="1800" dirty="0"/>
              <a:t>Key logger</a:t>
            </a:r>
          </a:p>
          <a:p>
            <a:pPr lvl="1">
              <a:lnSpc>
                <a:spcPct val="150000"/>
              </a:lnSpc>
              <a:buClrTx/>
              <a:buSzPct val="100000"/>
              <a:buFont typeface="+mj-lt"/>
              <a:buAutoNum type="arabicPeriod"/>
            </a:pPr>
            <a:r>
              <a:rPr lang="en-IL" sz="1800" dirty="0"/>
              <a:t>Steal sessions</a:t>
            </a:r>
          </a:p>
          <a:p>
            <a:pPr lvl="1">
              <a:lnSpc>
                <a:spcPct val="150000"/>
              </a:lnSpc>
              <a:buClrTx/>
              <a:buSzPct val="100000"/>
              <a:buFont typeface="+mj-lt"/>
              <a:buAutoNum type="arabicPeriod"/>
            </a:pPr>
            <a:r>
              <a:rPr lang="en-IL" sz="1800" dirty="0"/>
              <a:t>Remote code execution</a:t>
            </a:r>
          </a:p>
          <a:p>
            <a:pPr>
              <a:lnSpc>
                <a:spcPct val="150000"/>
              </a:lnSpc>
              <a:buClrTx/>
              <a:buSzPct val="100000"/>
              <a:buFont typeface="+mj-lt"/>
              <a:buAutoNum type="arabicPeriod"/>
            </a:pPr>
            <a:r>
              <a:rPr lang="en-IL" sz="2000" dirty="0"/>
              <a:t>Manifest Version 3 to the rescue</a:t>
            </a:r>
          </a:p>
        </p:txBody>
      </p:sp>
      <p:pic>
        <p:nvPicPr>
          <p:cNvPr id="4" name="Google Shape;201;g13447af10f0_0_2">
            <a:extLst>
              <a:ext uri="{FF2B5EF4-FFF2-40B4-BE49-F238E27FC236}">
                <a16:creationId xmlns:a16="http://schemas.microsoft.com/office/drawing/2014/main" id="{26C9C517-4883-E3D7-87A9-4637C13323C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5715" y="138587"/>
            <a:ext cx="1175658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02;g13447af10f0_0_2">
            <a:extLst>
              <a:ext uri="{FF2B5EF4-FFF2-40B4-BE49-F238E27FC236}">
                <a16:creationId xmlns:a16="http://schemas.microsoft.com/office/drawing/2014/main" id="{A941FE1F-9EED-4EE7-67EC-81AEE1AFF704}"/>
              </a:ext>
            </a:extLst>
          </p:cNvPr>
          <p:cNvSpPr/>
          <p:nvPr/>
        </p:nvSpPr>
        <p:spPr>
          <a:xfrm>
            <a:off x="8551373" y="138459"/>
            <a:ext cx="336600" cy="2124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52217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9" name="Google Shape;559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5442" y="128185"/>
            <a:ext cx="1175657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48"/>
          <p:cNvSpPr/>
          <p:nvPr/>
        </p:nvSpPr>
        <p:spPr>
          <a:xfrm>
            <a:off x="670200" y="1899814"/>
            <a:ext cx="2405100" cy="1949006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48"/>
          <p:cNvSpPr/>
          <p:nvPr/>
        </p:nvSpPr>
        <p:spPr>
          <a:xfrm>
            <a:off x="3369450" y="1904960"/>
            <a:ext cx="2405100" cy="1938714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48"/>
          <p:cNvSpPr/>
          <p:nvPr/>
        </p:nvSpPr>
        <p:spPr>
          <a:xfrm>
            <a:off x="6068700" y="1899814"/>
            <a:ext cx="2405100" cy="1949007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48"/>
          <p:cNvSpPr txBox="1"/>
          <p:nvPr/>
        </p:nvSpPr>
        <p:spPr>
          <a:xfrm>
            <a:off x="354507" y="659914"/>
            <a:ext cx="8297230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cap="none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Takeaways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48"/>
          <p:cNvSpPr txBox="1"/>
          <p:nvPr/>
        </p:nvSpPr>
        <p:spPr>
          <a:xfrm>
            <a:off x="670200" y="2582301"/>
            <a:ext cx="234250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666666"/>
                </a:solidFill>
                <a:latin typeface="Chakra Petch Medium"/>
                <a:cs typeface="Chakra Petch Medium"/>
                <a:sym typeface="Chakra Petch Medium"/>
              </a:rPr>
              <a:t>Powerful</a:t>
            </a:r>
          </a:p>
        </p:txBody>
      </p:sp>
      <p:sp>
        <p:nvSpPr>
          <p:cNvPr id="566" name="Google Shape;566;p48"/>
          <p:cNvSpPr txBox="1"/>
          <p:nvPr/>
        </p:nvSpPr>
        <p:spPr>
          <a:xfrm>
            <a:off x="3324163" y="2582301"/>
            <a:ext cx="2450387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666666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With Great Power..</a:t>
            </a:r>
            <a:endParaRPr dirty="0"/>
          </a:p>
        </p:txBody>
      </p:sp>
      <p:sp>
        <p:nvSpPr>
          <p:cNvPr id="567" name="Google Shape;567;p48"/>
          <p:cNvSpPr txBox="1"/>
          <p:nvPr/>
        </p:nvSpPr>
        <p:spPr>
          <a:xfrm>
            <a:off x="6238697" y="2458720"/>
            <a:ext cx="2065106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800" dirty="0">
                <a:solidFill>
                  <a:srgbClr val="666666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Mv3 is Coming</a:t>
            </a:r>
            <a:endParaRPr sz="2800" dirty="0">
              <a:solidFill>
                <a:srgbClr val="666666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</p:txBody>
      </p:sp>
      <p:sp>
        <p:nvSpPr>
          <p:cNvPr id="568" name="Google Shape;568;p48"/>
          <p:cNvSpPr txBox="1"/>
          <p:nvPr/>
        </p:nvSpPr>
        <p:spPr>
          <a:xfrm>
            <a:off x="-444548" y="1959662"/>
            <a:ext cx="4572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Chakra Petch Medium"/>
              <a:buNone/>
            </a:pPr>
            <a:r>
              <a:rPr lang="en-US" sz="3200" b="1" i="0" u="none" strike="noStrike" cap="none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1</a:t>
            </a:r>
            <a:endParaRPr/>
          </a:p>
        </p:txBody>
      </p:sp>
      <p:sp>
        <p:nvSpPr>
          <p:cNvPr id="569" name="Google Shape;569;p48"/>
          <p:cNvSpPr txBox="1"/>
          <p:nvPr/>
        </p:nvSpPr>
        <p:spPr>
          <a:xfrm>
            <a:off x="2105391" y="1959661"/>
            <a:ext cx="479546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Chakra Petch Medium"/>
              <a:buNone/>
            </a:pPr>
            <a:r>
              <a:rPr lang="en-US" sz="3200" b="1" i="0" u="none" strike="noStrike" cap="none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2</a:t>
            </a:r>
            <a:endParaRPr/>
          </a:p>
        </p:txBody>
      </p:sp>
      <p:sp>
        <p:nvSpPr>
          <p:cNvPr id="570" name="Google Shape;570;p48"/>
          <p:cNvSpPr txBox="1"/>
          <p:nvPr/>
        </p:nvSpPr>
        <p:spPr>
          <a:xfrm>
            <a:off x="4873519" y="1959661"/>
            <a:ext cx="479546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Chakra Petch Medium"/>
              <a:buNone/>
            </a:pPr>
            <a:r>
              <a:rPr lang="en-US" sz="3200" b="1" i="0" u="none" strike="noStrike" cap="none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3</a:t>
            </a:r>
            <a:endParaRPr/>
          </a:p>
        </p:txBody>
      </p:sp>
      <p:sp>
        <p:nvSpPr>
          <p:cNvPr id="14" name="Google Shape;321;p18">
            <a:extLst>
              <a:ext uri="{FF2B5EF4-FFF2-40B4-BE49-F238E27FC236}">
                <a16:creationId xmlns:a16="http://schemas.microsoft.com/office/drawing/2014/main" id="{F8CBDC26-9336-FD70-72F0-4AE2FBEB322D}"/>
              </a:ext>
            </a:extLst>
          </p:cNvPr>
          <p:cNvSpPr/>
          <p:nvPr/>
        </p:nvSpPr>
        <p:spPr>
          <a:xfrm>
            <a:off x="8607921" y="142071"/>
            <a:ext cx="276330" cy="21227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82991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232C5-03E7-EC5A-988F-8AEB9563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One final thought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ED625-D32A-B8D2-3961-0364D66A71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09DBAD8-90FE-5D42-C482-921D4EDF2B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4239" y="1152475"/>
            <a:ext cx="4775522" cy="3820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01;g13447af10f0_0_2">
            <a:extLst>
              <a:ext uri="{FF2B5EF4-FFF2-40B4-BE49-F238E27FC236}">
                <a16:creationId xmlns:a16="http://schemas.microsoft.com/office/drawing/2014/main" id="{DD6B8236-97B0-7773-91F5-A4AFF8C570E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65442" y="128185"/>
            <a:ext cx="1175658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02;g13447af10f0_0_2">
            <a:extLst>
              <a:ext uri="{FF2B5EF4-FFF2-40B4-BE49-F238E27FC236}">
                <a16:creationId xmlns:a16="http://schemas.microsoft.com/office/drawing/2014/main" id="{CCB5141B-2C7A-FC9E-3F03-DA34E69A6DED}"/>
              </a:ext>
            </a:extLst>
          </p:cNvPr>
          <p:cNvSpPr/>
          <p:nvPr/>
        </p:nvSpPr>
        <p:spPr>
          <a:xfrm>
            <a:off x="8551373" y="138459"/>
            <a:ext cx="336600" cy="2124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667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2" name="Google Shape;582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5442" y="128185"/>
            <a:ext cx="1175657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50"/>
          <p:cNvSpPr/>
          <p:nvPr/>
        </p:nvSpPr>
        <p:spPr>
          <a:xfrm>
            <a:off x="8551373" y="138459"/>
            <a:ext cx="336620" cy="21227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50"/>
          <p:cNvSpPr/>
          <p:nvPr/>
        </p:nvSpPr>
        <p:spPr>
          <a:xfrm>
            <a:off x="0" y="-3772495"/>
            <a:ext cx="8504251" cy="8002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46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    </a:t>
            </a:r>
            <a:b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b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5" name="Google Shape;585;p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078" y="2995738"/>
            <a:ext cx="1186666" cy="1186666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50"/>
          <p:cNvSpPr txBox="1"/>
          <p:nvPr/>
        </p:nvSpPr>
        <p:spPr>
          <a:xfrm>
            <a:off x="565075" y="4206050"/>
            <a:ext cx="148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asaf-shochet</a:t>
            </a:r>
            <a:endParaRPr sz="500" b="0" i="0" u="none" strike="noStrike" cap="none">
              <a:solidFill>
                <a:schemeClr val="dk1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</p:txBody>
      </p:sp>
      <p:pic>
        <p:nvPicPr>
          <p:cNvPr id="587" name="Google Shape;587;p5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08446" y="2995738"/>
            <a:ext cx="1127107" cy="1127107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50"/>
          <p:cNvSpPr txBox="1"/>
          <p:nvPr/>
        </p:nvSpPr>
        <p:spPr>
          <a:xfrm>
            <a:off x="3843177" y="4206050"/>
            <a:ext cx="1868612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frogrammer.net</a:t>
            </a:r>
            <a:endParaRPr sz="1400" b="0" i="0" u="none" strike="noStrike" cap="none">
              <a:solidFill>
                <a:srgbClr val="000000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50"/>
          <p:cNvSpPr txBox="1"/>
          <p:nvPr/>
        </p:nvSpPr>
        <p:spPr>
          <a:xfrm>
            <a:off x="789825" y="1342300"/>
            <a:ext cx="7564200" cy="22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Thanks for listening</a:t>
            </a:r>
            <a:endParaRPr sz="4000" b="0" i="0" u="none" strike="noStrike" cap="none" dirty="0">
              <a:solidFill>
                <a:srgbClr val="1B2F54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Asaf </a:t>
            </a:r>
            <a:r>
              <a:rPr lang="en-US" sz="2000" b="1" dirty="0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S</a:t>
            </a:r>
            <a:r>
              <a:rPr lang="en-US" sz="2000" b="1" i="0" u="none" strike="noStrike" cap="none" dirty="0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hochet </a:t>
            </a:r>
            <a:r>
              <a:rPr lang="en-US" sz="2000" b="1" dirty="0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A</a:t>
            </a:r>
            <a:r>
              <a:rPr lang="en-US" sz="2000" b="1" i="0" u="none" strike="noStrike" cap="none" dirty="0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vida</a:t>
            </a:r>
            <a:endParaRPr sz="4000" b="0" i="0" u="none" strike="noStrike" cap="none" dirty="0">
              <a:solidFill>
                <a:srgbClr val="1B2F54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000" b="0" i="0" u="none" strike="noStrike" cap="none" dirty="0">
                <a:solidFill>
                  <a:srgbClr val="1B2F54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</a:br>
            <a:endParaRPr sz="4000" b="0" i="0" u="none" strike="noStrike" cap="none" dirty="0">
              <a:solidFill>
                <a:srgbClr val="1B2F54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</p:txBody>
      </p:sp>
      <p:pic>
        <p:nvPicPr>
          <p:cNvPr id="12" name="Google Shape;208;g13447af10f0_0_2">
            <a:extLst>
              <a:ext uri="{FF2B5EF4-FFF2-40B4-BE49-F238E27FC236}">
                <a16:creationId xmlns:a16="http://schemas.microsoft.com/office/drawing/2014/main" id="{04FFDEEC-97C7-0A61-6BFC-88E232C8D59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78674" y="3351926"/>
            <a:ext cx="2296965" cy="41473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209;g13447af10f0_0_2">
            <a:extLst>
              <a:ext uri="{FF2B5EF4-FFF2-40B4-BE49-F238E27FC236}">
                <a16:creationId xmlns:a16="http://schemas.microsoft.com/office/drawing/2014/main" id="{5C684C41-4345-1643-A294-5CD3AC6F8076}"/>
              </a:ext>
            </a:extLst>
          </p:cNvPr>
          <p:cNvSpPr txBox="1"/>
          <p:nvPr/>
        </p:nvSpPr>
        <p:spPr>
          <a:xfrm>
            <a:off x="6814983" y="4205814"/>
            <a:ext cx="1904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We’re hiring!</a:t>
            </a:r>
            <a:endParaRPr sz="1400" b="0" i="0" u="none" strike="noStrike" cap="none" dirty="0">
              <a:solidFill>
                <a:srgbClr val="000000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5442" y="128185"/>
            <a:ext cx="1175657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21;p18">
            <a:extLst>
              <a:ext uri="{FF2B5EF4-FFF2-40B4-BE49-F238E27FC236}">
                <a16:creationId xmlns:a16="http://schemas.microsoft.com/office/drawing/2014/main" id="{661059BF-8E09-DB73-0D74-3ECDFA4A4606}"/>
              </a:ext>
            </a:extLst>
          </p:cNvPr>
          <p:cNvSpPr/>
          <p:nvPr/>
        </p:nvSpPr>
        <p:spPr>
          <a:xfrm>
            <a:off x="8607921" y="142071"/>
            <a:ext cx="276330" cy="21227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6D9B87-A86B-3C38-9CAA-BA29DDA1A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5197" y="551683"/>
            <a:ext cx="4933605" cy="44000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224C887-950A-B646-9401-89B4CFC411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933" y="2724228"/>
            <a:ext cx="3967722" cy="22945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176E58-E29F-C783-F9DB-0936816ACF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017" y="484639"/>
            <a:ext cx="4035330" cy="23021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A6A7C1-71E4-4B0A-9477-CB4FD60658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15659" y="530089"/>
            <a:ext cx="4125440" cy="23460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F5D724-230E-4576-AF93-5850876241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0701" y="2699306"/>
            <a:ext cx="4582216" cy="23021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7C4-8ED1-4889-9F6B-80CFE000F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29" y="4442615"/>
            <a:ext cx="7704000" cy="572700"/>
          </a:xfrm>
        </p:spPr>
        <p:txBody>
          <a:bodyPr/>
          <a:lstStyle/>
          <a:p>
            <a:r>
              <a:rPr lang="en-IL" dirty="0"/>
              <a:t>Disclaimer</a:t>
            </a:r>
          </a:p>
        </p:txBody>
      </p:sp>
      <p:pic>
        <p:nvPicPr>
          <p:cNvPr id="2050" name="Picture 2" descr="Breaking Bad Echoed as Spanish Teacher, 65, Found Cooking Crystal Meth in  Home Grown Lab">
            <a:extLst>
              <a:ext uri="{FF2B5EF4-FFF2-40B4-BE49-F238E27FC236}">
                <a16:creationId xmlns:a16="http://schemas.microsoft.com/office/drawing/2014/main" id="{5644DD15-08FB-31BC-F23B-07E506DE5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729" y="461090"/>
            <a:ext cx="3337600" cy="39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194;p8">
            <a:extLst>
              <a:ext uri="{FF2B5EF4-FFF2-40B4-BE49-F238E27FC236}">
                <a16:creationId xmlns:a16="http://schemas.microsoft.com/office/drawing/2014/main" id="{0FF888EF-B0FA-6E6A-ED99-5CC3EC5BA2A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65442" y="128185"/>
            <a:ext cx="1175657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21;p18">
            <a:extLst>
              <a:ext uri="{FF2B5EF4-FFF2-40B4-BE49-F238E27FC236}">
                <a16:creationId xmlns:a16="http://schemas.microsoft.com/office/drawing/2014/main" id="{2135FF78-C3CC-CF64-95BA-0F213FB22D96}"/>
              </a:ext>
            </a:extLst>
          </p:cNvPr>
          <p:cNvSpPr/>
          <p:nvPr/>
        </p:nvSpPr>
        <p:spPr>
          <a:xfrm>
            <a:off x="8607921" y="142071"/>
            <a:ext cx="276330" cy="21227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8770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ECB2F0-9770-664A-4428-D219754FF6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1380"/>
          <a:stretch/>
        </p:blipFill>
        <p:spPr>
          <a:xfrm flipV="1">
            <a:off x="510985" y="1444441"/>
            <a:ext cx="8122029" cy="2096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B1D7E1-030F-31AA-E1D7-558A6E2A7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</a:pPr>
            <a:r>
              <a:rPr lang="en-US" dirty="0"/>
              <a:t>Story time</a:t>
            </a:r>
            <a:endParaRPr lang="en-I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F9A583-4F36-302B-10AB-28D3A7164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0785" y="1103582"/>
            <a:ext cx="6462427" cy="4039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6AB382-00AB-EFB7-2F56-AED8A6FE51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7608" y="1909518"/>
            <a:ext cx="4257786" cy="9973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00DE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Google Shape;194;p8">
            <a:extLst>
              <a:ext uri="{FF2B5EF4-FFF2-40B4-BE49-F238E27FC236}">
                <a16:creationId xmlns:a16="http://schemas.microsoft.com/office/drawing/2014/main" id="{5A0CBF47-BC06-FB2A-70BE-F095ED0BCD9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65442" y="128185"/>
            <a:ext cx="1175657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321;p18">
            <a:extLst>
              <a:ext uri="{FF2B5EF4-FFF2-40B4-BE49-F238E27FC236}">
                <a16:creationId xmlns:a16="http://schemas.microsoft.com/office/drawing/2014/main" id="{7CAAB8CF-9896-F2CF-6830-248489B2CF0C}"/>
              </a:ext>
            </a:extLst>
          </p:cNvPr>
          <p:cNvSpPr/>
          <p:nvPr/>
        </p:nvSpPr>
        <p:spPr>
          <a:xfrm>
            <a:off x="8607921" y="142071"/>
            <a:ext cx="276330" cy="21227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08277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944B2-8CEE-B5CE-535B-75295441F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033680-10F4-5750-024D-93CF9BF7FB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64685B-F25B-5D21-79E2-82EDFFA8A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03" y="731375"/>
            <a:ext cx="7211193" cy="2802454"/>
          </a:xfrm>
          <a:prstGeom prst="rect">
            <a:avLst/>
          </a:prstGeom>
        </p:spPr>
      </p:pic>
      <p:pic>
        <p:nvPicPr>
          <p:cNvPr id="5" name="Google Shape;194;p8">
            <a:extLst>
              <a:ext uri="{FF2B5EF4-FFF2-40B4-BE49-F238E27FC236}">
                <a16:creationId xmlns:a16="http://schemas.microsoft.com/office/drawing/2014/main" id="{E7A3A3A9-F95A-DD3A-C474-410823E45BB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65442" y="128185"/>
            <a:ext cx="1175657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321;p18">
            <a:extLst>
              <a:ext uri="{FF2B5EF4-FFF2-40B4-BE49-F238E27FC236}">
                <a16:creationId xmlns:a16="http://schemas.microsoft.com/office/drawing/2014/main" id="{3292C9A5-B3E3-9055-B08D-D89C2AFDD57A}"/>
              </a:ext>
            </a:extLst>
          </p:cNvPr>
          <p:cNvSpPr/>
          <p:nvPr/>
        </p:nvSpPr>
        <p:spPr>
          <a:xfrm>
            <a:off x="8607921" y="142071"/>
            <a:ext cx="276330" cy="21227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13558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a chrome extension?</a:t>
            </a:r>
            <a:endParaRPr/>
          </a:p>
        </p:txBody>
      </p:sp>
      <p:sp>
        <p:nvSpPr>
          <p:cNvPr id="149" name="Google Shape;149;p11"/>
          <p:cNvSpPr txBox="1">
            <a:spLocks noGrp="1"/>
          </p:cNvSpPr>
          <p:nvPr>
            <p:ph type="body" idx="1"/>
          </p:nvPr>
        </p:nvSpPr>
        <p:spPr>
          <a:xfrm>
            <a:off x="720000" y="1047425"/>
            <a:ext cx="7704000" cy="23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202124"/>
                </a:solidFill>
                <a:highlight>
                  <a:srgbClr val="FFFFFF"/>
                </a:highlight>
              </a:rPr>
              <a:t>Extensions are </a:t>
            </a:r>
            <a:r>
              <a:rPr lang="en-US" sz="2000" b="1" dirty="0">
                <a:solidFill>
                  <a:srgbClr val="202124"/>
                </a:solidFill>
                <a:highlight>
                  <a:srgbClr val="FFFFFF"/>
                </a:highlight>
              </a:rPr>
              <a:t>software programs, built on web technologies (such as HTML, CSS, and JavaScript) that enable users to customize the Chrome browsing experience</a:t>
            </a:r>
            <a:r>
              <a:rPr lang="en-US" sz="2000" dirty="0">
                <a:solidFill>
                  <a:srgbClr val="202124"/>
                </a:solidFill>
                <a:highlight>
                  <a:srgbClr val="FFFFFF"/>
                </a:highlight>
              </a:rPr>
              <a:t>.</a:t>
            </a:r>
            <a:endParaRPr lang="en-IL" sz="4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</p:txBody>
      </p:sp>
      <p:pic>
        <p:nvPicPr>
          <p:cNvPr id="150" name="Google Shape;150;p11"/>
          <p:cNvPicPr preferRelativeResize="0"/>
          <p:nvPr/>
        </p:nvPicPr>
        <p:blipFill rotWithShape="1">
          <a:blip r:embed="rId3">
            <a:alphaModFix/>
          </a:blip>
          <a:srcRect t="15916"/>
          <a:stretch/>
        </p:blipFill>
        <p:spPr>
          <a:xfrm>
            <a:off x="448388" y="3586900"/>
            <a:ext cx="1800225" cy="51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5963" y="3538399"/>
            <a:ext cx="2532175" cy="51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5588" y="3586900"/>
            <a:ext cx="1258959" cy="39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21987" y="3420762"/>
            <a:ext cx="1973625" cy="72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49;p11">
            <a:extLst>
              <a:ext uri="{FF2B5EF4-FFF2-40B4-BE49-F238E27FC236}">
                <a16:creationId xmlns:a16="http://schemas.microsoft.com/office/drawing/2014/main" id="{AE6EE1C2-7357-7674-590C-A12C4945CDE3}"/>
              </a:ext>
            </a:extLst>
          </p:cNvPr>
          <p:cNvSpPr txBox="1">
            <a:spLocks/>
          </p:cNvSpPr>
          <p:nvPr/>
        </p:nvSpPr>
        <p:spPr>
          <a:xfrm>
            <a:off x="328390" y="4535558"/>
            <a:ext cx="5672147" cy="512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590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Fira Code"/>
              <a:buAutoNum type="arabicPeriod"/>
              <a:defRPr sz="1000" b="0" i="0" u="none" strike="noStrike" cap="none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2590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lphaLcPeriod"/>
              <a:defRPr sz="1400" b="0" i="0" u="none" strike="noStrike" cap="none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2590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romanLcPeriod"/>
              <a:defRPr sz="1400" b="0" i="0" u="none" strike="noStrike" cap="none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2590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rabicPeriod"/>
              <a:defRPr sz="1400" b="0" i="0" u="none" strike="noStrike" cap="none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25907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lphaLcPeriod"/>
              <a:defRPr sz="1400" b="0" i="0" u="none" strike="noStrike" cap="none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25907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romanLcPeriod"/>
              <a:defRPr sz="1400" b="0" i="0" u="none" strike="noStrike" cap="none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25907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rabicPeriod"/>
              <a:defRPr sz="1400" b="0" i="0" u="none" strike="noStrike" cap="none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25907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alphaLcPeriod"/>
              <a:defRPr sz="1400" b="0" i="0" u="none" strike="noStrike" cap="none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25907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"/>
              <a:buFont typeface="Roboto Condensed Light"/>
              <a:buAutoNum type="romanLcPeriod"/>
              <a:defRPr sz="1400" b="0" i="0" u="none" strike="noStrike" cap="none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buFont typeface="Fira Code"/>
              <a:buNone/>
            </a:pPr>
            <a:r>
              <a:rPr lang="en-US" sz="1400" dirty="0">
                <a:solidFill>
                  <a:srgbClr val="202124"/>
                </a:solidFill>
                <a:highlight>
                  <a:srgbClr val="FFFFFF"/>
                </a:highlight>
              </a:rPr>
              <a:t>https://</a:t>
            </a:r>
            <a:r>
              <a:rPr lang="en-US" sz="1400" dirty="0" err="1">
                <a:solidFill>
                  <a:srgbClr val="202124"/>
                </a:solidFill>
                <a:highlight>
                  <a:srgbClr val="FFFFFF"/>
                </a:highlight>
              </a:rPr>
              <a:t>developer.chrome.com</a:t>
            </a:r>
            <a:r>
              <a:rPr lang="en-US" sz="1400" dirty="0">
                <a:solidFill>
                  <a:srgbClr val="202124"/>
                </a:solidFill>
                <a:highlight>
                  <a:srgbClr val="FFFFFF"/>
                </a:highlight>
              </a:rPr>
              <a:t>/docs/extensions/</a:t>
            </a:r>
            <a:endParaRPr lang="en-US" sz="1400" dirty="0"/>
          </a:p>
        </p:txBody>
      </p:sp>
      <p:pic>
        <p:nvPicPr>
          <p:cNvPr id="3" name="Google Shape;201;g13447af10f0_0_2">
            <a:extLst>
              <a:ext uri="{FF2B5EF4-FFF2-40B4-BE49-F238E27FC236}">
                <a16:creationId xmlns:a16="http://schemas.microsoft.com/office/drawing/2014/main" id="{2B103BC1-0D3F-4774-ADC4-12B2D6C78648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365442" y="128185"/>
            <a:ext cx="1175658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02;g13447af10f0_0_2">
            <a:extLst>
              <a:ext uri="{FF2B5EF4-FFF2-40B4-BE49-F238E27FC236}">
                <a16:creationId xmlns:a16="http://schemas.microsoft.com/office/drawing/2014/main" id="{F356886E-99D5-CD50-F552-DA399C1694EF}"/>
              </a:ext>
            </a:extLst>
          </p:cNvPr>
          <p:cNvSpPr/>
          <p:nvPr/>
        </p:nvSpPr>
        <p:spPr>
          <a:xfrm>
            <a:off x="8551373" y="138459"/>
            <a:ext cx="336600" cy="2124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Chrome Extension Components</a:t>
            </a:r>
            <a:endParaRPr dirty="0"/>
          </a:p>
        </p:txBody>
      </p:sp>
      <p:sp>
        <p:nvSpPr>
          <p:cNvPr id="159" name="Google Shape;159;p12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Manifest (metadata)</a:t>
            </a:r>
            <a:endParaRPr lang="en-US" sz="2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Content Script (</a:t>
            </a:r>
            <a:r>
              <a:rPr lang="en-US" sz="2000" dirty="0" err="1"/>
              <a:t>js</a:t>
            </a:r>
            <a:r>
              <a:rPr lang="en-US" sz="2000" dirty="0"/>
              <a:t>)</a:t>
            </a:r>
          </a:p>
          <a:p>
            <a:pPr marL="742950" lvl="1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Runs on the page itself</a:t>
            </a:r>
            <a:endParaRPr sz="20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Background Script (</a:t>
            </a:r>
            <a:r>
              <a:rPr lang="en-US" sz="2000" dirty="0" err="1"/>
              <a:t>js</a:t>
            </a:r>
            <a:r>
              <a:rPr lang="en-US" sz="2000" dirty="0"/>
              <a:t>)</a:t>
            </a:r>
          </a:p>
          <a:p>
            <a:pPr marL="742950" lvl="1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Runs on the background, persistent*, no UI</a:t>
            </a:r>
            <a:endParaRPr sz="2000" dirty="0"/>
          </a:p>
          <a:p>
            <a:pPr marL="742950" lvl="1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Responds to browser events</a:t>
            </a:r>
            <a:endParaRPr sz="20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Popup (HTML + </a:t>
            </a:r>
            <a:r>
              <a:rPr lang="en-US" sz="2000" dirty="0" err="1"/>
              <a:t>js</a:t>
            </a:r>
            <a:r>
              <a:rPr lang="en-US" sz="2000" dirty="0"/>
              <a:t>)</a:t>
            </a:r>
          </a:p>
          <a:p>
            <a:pPr marL="742950" lvl="1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Opens from the toolbar</a:t>
            </a:r>
            <a:endParaRPr sz="2000" dirty="0"/>
          </a:p>
        </p:txBody>
      </p:sp>
      <p:pic>
        <p:nvPicPr>
          <p:cNvPr id="4" name="Google Shape;201;g13447af10f0_0_2">
            <a:extLst>
              <a:ext uri="{FF2B5EF4-FFF2-40B4-BE49-F238E27FC236}">
                <a16:creationId xmlns:a16="http://schemas.microsoft.com/office/drawing/2014/main" id="{BFEDDEA6-DE85-38BC-8480-2C99DB3A24A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5442" y="128185"/>
            <a:ext cx="1175658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02;g13447af10f0_0_2">
            <a:extLst>
              <a:ext uri="{FF2B5EF4-FFF2-40B4-BE49-F238E27FC236}">
                <a16:creationId xmlns:a16="http://schemas.microsoft.com/office/drawing/2014/main" id="{430E6C20-5BBD-AC0F-5546-33612EF74C5D}"/>
              </a:ext>
            </a:extLst>
          </p:cNvPr>
          <p:cNvSpPr/>
          <p:nvPr/>
        </p:nvSpPr>
        <p:spPr>
          <a:xfrm>
            <a:off x="8551373" y="138459"/>
            <a:ext cx="336600" cy="2124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BEE83-2CEE-EF82-F0DB-FDF60C0FF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This is </a:t>
            </a:r>
            <a:r>
              <a:rPr lang="en-IL" sz="3600" dirty="0"/>
              <a:t>Guardian Angle</a:t>
            </a:r>
            <a:r>
              <a:rPr lang="en-US" sz="3600" dirty="0"/>
              <a:t> ᵀᴹ</a:t>
            </a:r>
            <a:endParaRPr lang="en-IL"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6B916-7853-3EF6-AA8A-F5F8F359C7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 marL="198120" indent="0">
              <a:buNone/>
            </a:pPr>
            <a:endParaRPr lang="en-IL" sz="1600" dirty="0"/>
          </a:p>
          <a:p>
            <a:pPr marL="198120" indent="0">
              <a:buNone/>
            </a:pPr>
            <a:r>
              <a:rPr lang="en-IL" sz="1600" dirty="0"/>
              <a:t>Community driven website protection.</a:t>
            </a:r>
          </a:p>
          <a:p>
            <a:pPr marL="198120" indent="0">
              <a:buNone/>
            </a:pPr>
            <a:endParaRPr lang="en-IL" sz="1600" dirty="0"/>
          </a:p>
          <a:p>
            <a:pPr marL="198120" indent="0">
              <a:buNone/>
            </a:pPr>
            <a:br>
              <a:rPr lang="en-IL" sz="1600" dirty="0"/>
            </a:br>
            <a:r>
              <a:rPr lang="en-IL" sz="1600" dirty="0"/>
              <a:t>Report hurtful content.</a:t>
            </a:r>
          </a:p>
          <a:p>
            <a:pPr marL="198120" indent="0">
              <a:buNone/>
            </a:pPr>
            <a:endParaRPr lang="en-IL" sz="1600" dirty="0"/>
          </a:p>
          <a:p>
            <a:pPr marL="198120" indent="0">
              <a:buNone/>
            </a:pPr>
            <a:r>
              <a:rPr lang="en-IL" sz="1600" dirty="0"/>
              <a:t>Support your community.</a:t>
            </a:r>
          </a:p>
          <a:p>
            <a:pPr marL="198120" indent="0">
              <a:buNone/>
            </a:pPr>
            <a:endParaRPr lang="en-IL" sz="1600" dirty="0"/>
          </a:p>
          <a:p>
            <a:pPr marL="198120" indent="0">
              <a:buNone/>
            </a:pPr>
            <a:endParaRPr lang="en-IL" sz="1600" dirty="0"/>
          </a:p>
          <a:p>
            <a:pPr marL="198120" indent="0">
              <a:buNone/>
            </a:pPr>
            <a:endParaRPr lang="en-US" sz="1600" dirty="0"/>
          </a:p>
          <a:p>
            <a:pPr marL="198120" indent="0">
              <a:buNone/>
            </a:pPr>
            <a:endParaRPr lang="en-US" sz="1600" dirty="0"/>
          </a:p>
          <a:p>
            <a:pPr marL="198120" indent="0">
              <a:buNone/>
            </a:pPr>
            <a:r>
              <a:rPr lang="en-US" sz="1600" dirty="0"/>
              <a:t>Photo: </a:t>
            </a:r>
            <a:r>
              <a:rPr lang="en-US" sz="1600" dirty="0">
                <a:hlinkClick r:id="rId3"/>
              </a:rPr>
              <a:t>https://labs.openai.com/s/y341cFvw7Ccw8GFqQpquwcN3</a:t>
            </a:r>
            <a:endParaRPr lang="en-US" sz="1600" dirty="0"/>
          </a:p>
          <a:p>
            <a:pPr marL="198120" indent="0">
              <a:buNone/>
            </a:pPr>
            <a:endParaRPr lang="en-IL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345C8-8734-9D7A-30F6-B50FE49B0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5952" y="1152475"/>
            <a:ext cx="2618048" cy="2618048"/>
          </a:xfrm>
          <a:prstGeom prst="rect">
            <a:avLst/>
          </a:prstGeom>
        </p:spPr>
      </p:pic>
      <p:pic>
        <p:nvPicPr>
          <p:cNvPr id="6" name="Google Shape;201;g13447af10f0_0_2">
            <a:extLst>
              <a:ext uri="{FF2B5EF4-FFF2-40B4-BE49-F238E27FC236}">
                <a16:creationId xmlns:a16="http://schemas.microsoft.com/office/drawing/2014/main" id="{96312CE2-B745-9235-DF4E-2CA3156B163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65442" y="128185"/>
            <a:ext cx="1175658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02;g13447af10f0_0_2">
            <a:extLst>
              <a:ext uri="{FF2B5EF4-FFF2-40B4-BE49-F238E27FC236}">
                <a16:creationId xmlns:a16="http://schemas.microsoft.com/office/drawing/2014/main" id="{AC113937-92BA-1BED-18A1-9D97C21E9588}"/>
              </a:ext>
            </a:extLst>
          </p:cNvPr>
          <p:cNvSpPr/>
          <p:nvPr/>
        </p:nvSpPr>
        <p:spPr>
          <a:xfrm>
            <a:off x="8551373" y="138459"/>
            <a:ext cx="336600" cy="2124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380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72512-E2A6-CFF4-B93B-203D46827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28" y="4221390"/>
            <a:ext cx="7704000" cy="572700"/>
          </a:xfrm>
        </p:spPr>
        <p:txBody>
          <a:bodyPr/>
          <a:lstStyle/>
          <a:p>
            <a:r>
              <a:rPr lang="en-IL" dirty="0"/>
              <a:t>Coding time</a:t>
            </a:r>
          </a:p>
        </p:txBody>
      </p:sp>
      <p:pic>
        <p:nvPicPr>
          <p:cNvPr id="11266" name="Picture 2" descr="Work Coding GIF by Pudgy Penguins">
            <a:extLst>
              <a:ext uri="{FF2B5EF4-FFF2-40B4-BE49-F238E27FC236}">
                <a16:creationId xmlns:a16="http://schemas.microsoft.com/office/drawing/2014/main" id="{956C78F8-BB61-CA6C-CB9E-6BD6DD8A8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4178" y="635760"/>
            <a:ext cx="3314701" cy="3314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01;g13447af10f0_0_2">
            <a:extLst>
              <a:ext uri="{FF2B5EF4-FFF2-40B4-BE49-F238E27FC236}">
                <a16:creationId xmlns:a16="http://schemas.microsoft.com/office/drawing/2014/main" id="{5D88C411-C5F5-1153-E8AD-9733ABCA615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65442" y="128185"/>
            <a:ext cx="1175658" cy="21227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02;g13447af10f0_0_2">
            <a:extLst>
              <a:ext uri="{FF2B5EF4-FFF2-40B4-BE49-F238E27FC236}">
                <a16:creationId xmlns:a16="http://schemas.microsoft.com/office/drawing/2014/main" id="{D291188F-FB13-BE26-CFB2-8AA1F273A548}"/>
              </a:ext>
            </a:extLst>
          </p:cNvPr>
          <p:cNvSpPr/>
          <p:nvPr/>
        </p:nvSpPr>
        <p:spPr>
          <a:xfrm>
            <a:off x="8551373" y="138459"/>
            <a:ext cx="336600" cy="2124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3219404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Science &amp; Mathematics Major for College: Software &amp; Media Application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FFFFFF"/>
      </a:lt2>
      <a:accent1>
        <a:srgbClr val="B7B7B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70230</TotalTime>
  <Words>800</Words>
  <Application>Microsoft Macintosh PowerPoint</Application>
  <PresentationFormat>On-screen Show (16:9)</PresentationFormat>
  <Paragraphs>136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Chakra Petch Medium</vt:lpstr>
      <vt:lpstr>Arial</vt:lpstr>
      <vt:lpstr>Fira Code</vt:lpstr>
      <vt:lpstr>Wingdings</vt:lpstr>
      <vt:lpstr>Roboto Condensed Light</vt:lpstr>
      <vt:lpstr>Computer Science &amp; Mathematics Major for College: Software &amp; Media Applications by Slidesgo</vt:lpstr>
      <vt:lpstr>PowerPoint Presentation</vt:lpstr>
      <vt:lpstr>PowerPoint Presentation</vt:lpstr>
      <vt:lpstr>Disclaimer</vt:lpstr>
      <vt:lpstr>Story time</vt:lpstr>
      <vt:lpstr>PowerPoint Presentation</vt:lpstr>
      <vt:lpstr>What is a chrome extension?</vt:lpstr>
      <vt:lpstr>Chrome Extension Components</vt:lpstr>
      <vt:lpstr>This is Guardian Angle ᵀᴹ</vt:lpstr>
      <vt:lpstr>Coding time</vt:lpstr>
      <vt:lpstr>Permissions (More)</vt:lpstr>
      <vt:lpstr>Manifest V3 to the rescue</vt:lpstr>
      <vt:lpstr>PowerPoint Presentation</vt:lpstr>
      <vt:lpstr>Moving to Manifest V3</vt:lpstr>
      <vt:lpstr>PowerPoint Presentation</vt:lpstr>
      <vt:lpstr>What did we do today?</vt:lpstr>
      <vt:lpstr>PowerPoint Presentation</vt:lpstr>
      <vt:lpstr>One final thought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Asaf Shochet</cp:lastModifiedBy>
  <cp:revision>33</cp:revision>
  <dcterms:modified xsi:type="dcterms:W3CDTF">2024-01-04T13:00:02Z</dcterms:modified>
</cp:coreProperties>
</file>